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2" r:id="rId3"/>
    <p:sldId id="266" r:id="rId4"/>
  </p:sldIdLst>
  <p:sldSz cx="12241213" cy="7200900"/>
  <p:notesSz cx="6735763" cy="9866313"/>
  <p:defaultTextStyle>
    <a:defPPr>
      <a:defRPr lang="ru-RU"/>
    </a:defPPr>
    <a:lvl1pPr marL="0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5452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10905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6357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21809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77261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32714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88166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43618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A6F4B1-1E09-4E96-9976-79392D111E57}">
          <p14:sldIdLst>
            <p14:sldId id="258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F30"/>
    <a:srgbClr val="52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0" y="72"/>
      </p:cViewPr>
      <p:guideLst>
        <p:guide orient="horz" pos="2268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390414564516069"/>
          <c:y val="3.644646924829157E-2"/>
          <c:w val="0.52946055010450421"/>
          <c:h val="0.85268475836875746"/>
        </c:manualLayout>
      </c:layout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dkEdge">
              <a:bevelT w="165100" prst="coolSlant"/>
              <a:bevelB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1-8778-4C56-B017-439728BE0DA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B05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3-8778-4C56-B017-439728BE0DAF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5-8778-4C56-B017-439728BE0DA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7-8778-4C56-B017-439728BE0DA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9-8778-4C56-B017-439728BE0DAF}"/>
              </c:ext>
            </c:extLst>
          </c:dPt>
          <c:cat>
            <c:numRef>
              <c:f>Лист4!$E$4:$E$8</c:f>
              <c:numCache>
                <c:formatCode>General</c:formatCode>
                <c:ptCount val="5"/>
                <c:pt idx="0">
                  <c:v>799</c:v>
                </c:pt>
                <c:pt idx="1">
                  <c:v>590</c:v>
                </c:pt>
                <c:pt idx="2">
                  <c:v>104</c:v>
                </c:pt>
                <c:pt idx="3">
                  <c:v>13</c:v>
                </c:pt>
                <c:pt idx="4">
                  <c:v>139</c:v>
                </c:pt>
              </c:numCache>
            </c:numRef>
          </c:cat>
          <c:val>
            <c:numRef>
              <c:f>Лист4!$E$4:$E$8</c:f>
              <c:numCache>
                <c:formatCode>General</c:formatCode>
                <c:ptCount val="5"/>
                <c:pt idx="0">
                  <c:v>799</c:v>
                </c:pt>
                <c:pt idx="1">
                  <c:v>590</c:v>
                </c:pt>
                <c:pt idx="2">
                  <c:v>104</c:v>
                </c:pt>
                <c:pt idx="3">
                  <c:v>13</c:v>
                </c:pt>
                <c:pt idx="4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778-4C56-B017-439728BE0D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869216079"/>
        <c:axId val="1"/>
      </c:barChart>
      <c:catAx>
        <c:axId val="18692160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869216079"/>
        <c:crosses val="autoZero"/>
        <c:crossBetween val="between"/>
        <c:majorUnit val="50"/>
        <c:minorUnit val="30"/>
      </c:valAx>
    </c:plotArea>
    <c:plotVisOnly val="1"/>
    <c:dispBlanksAs val="gap"/>
    <c:showDLblsOverMax val="0"/>
  </c:chart>
  <c:spPr>
    <a:solidFill>
      <a:schemeClr val="bg1"/>
    </a:solidFill>
    <a:ln w="9525" cap="sq" cmpd="dbl" algn="ctr">
      <a:solidFill>
        <a:schemeClr val="bg1"/>
      </a:solidFill>
      <a:prstDash val="sysDash"/>
      <a:round/>
    </a:ln>
    <a:effectLst>
      <a:glow rad="63500">
        <a:srgbClr val="00B050">
          <a:alpha val="40000"/>
        </a:srgbClr>
      </a:glow>
      <a:softEdge rad="127000"/>
    </a:effectLst>
    <a:scene3d>
      <a:camera prst="orthographicFront"/>
      <a:lightRig rig="threePt" dir="t"/>
    </a:scene3d>
    <a:sp3d prstMaterial="softEdge"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B8F05-7D04-456C-BCD1-4B56C85E17DB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1233488"/>
            <a:ext cx="5656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F8A-B874-4832-BA0B-BE50B709D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25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0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091" y="2236947"/>
            <a:ext cx="1040503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182" y="4080510"/>
            <a:ext cx="8568849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5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1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7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88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4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74879" y="288371"/>
            <a:ext cx="2754273" cy="61441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2060" y="288371"/>
            <a:ext cx="8058799" cy="61441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72" y="4627245"/>
            <a:ext cx="10405031" cy="143017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6972" y="3052049"/>
            <a:ext cx="10405031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54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0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63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218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772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327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881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436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2061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22616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0" y="1611869"/>
            <a:ext cx="5408662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060" y="2283619"/>
            <a:ext cx="5408662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18367" y="1611869"/>
            <a:ext cx="5410786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8367" y="2283619"/>
            <a:ext cx="5410786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6702"/>
            <a:ext cx="4027275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5974" y="286703"/>
            <a:ext cx="6843178" cy="614576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2061" y="1506856"/>
            <a:ext cx="4027275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363" y="5040630"/>
            <a:ext cx="7344728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9363" y="643414"/>
            <a:ext cx="7344728" cy="4320540"/>
          </a:xfrm>
        </p:spPr>
        <p:txBody>
          <a:bodyPr/>
          <a:lstStyle>
            <a:lvl1pPr marL="0" indent="0">
              <a:buNone/>
              <a:defRPr sz="3900"/>
            </a:lvl1pPr>
            <a:lvl2pPr marL="555452" indent="0">
              <a:buNone/>
              <a:defRPr sz="3400"/>
            </a:lvl2pPr>
            <a:lvl3pPr marL="1110905" indent="0">
              <a:buNone/>
              <a:defRPr sz="2900"/>
            </a:lvl3pPr>
            <a:lvl4pPr marL="1666357" indent="0">
              <a:buNone/>
              <a:defRPr sz="2400"/>
            </a:lvl4pPr>
            <a:lvl5pPr marL="2221809" indent="0">
              <a:buNone/>
              <a:defRPr sz="2400"/>
            </a:lvl5pPr>
            <a:lvl6pPr marL="2777261" indent="0">
              <a:buNone/>
              <a:defRPr sz="2400"/>
            </a:lvl6pPr>
            <a:lvl7pPr marL="3332714" indent="0">
              <a:buNone/>
              <a:defRPr sz="2400"/>
            </a:lvl7pPr>
            <a:lvl8pPr marL="3888166" indent="0">
              <a:buNone/>
              <a:defRPr sz="2400"/>
            </a:lvl8pPr>
            <a:lvl9pPr marL="444361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9363" y="5635705"/>
            <a:ext cx="7344728" cy="845105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8370"/>
            <a:ext cx="11017092" cy="1200150"/>
          </a:xfrm>
          <a:prstGeom prst="rect">
            <a:avLst/>
          </a:prstGeom>
        </p:spPr>
        <p:txBody>
          <a:bodyPr vert="horz" lIns="111090" tIns="55545" rIns="111090" bIns="555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1" y="1680211"/>
            <a:ext cx="11017092" cy="4752261"/>
          </a:xfrm>
          <a:prstGeom prst="rect">
            <a:avLst/>
          </a:prstGeom>
        </p:spPr>
        <p:txBody>
          <a:bodyPr vert="horz" lIns="111090" tIns="55545" rIns="111090" bIns="555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2061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82415" y="6674168"/>
            <a:ext cx="3876384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72869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090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6589" indent="-416589" algn="l" defTabSz="111090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2610" indent="-347158" algn="l" defTabSz="111090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1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4083" indent="-277726" algn="l" defTabSz="11109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9535" indent="-277726" algn="l" defTabSz="11109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8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10440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65892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1344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74" y="0"/>
            <a:ext cx="12366245" cy="7200900"/>
            <a:chOff x="-74" y="-52457"/>
            <a:chExt cx="12366245" cy="7239031"/>
          </a:xfrm>
        </p:grpSpPr>
        <p:pic>
          <p:nvPicPr>
            <p:cNvPr id="2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835421" y="67707"/>
            <a:ext cx="10206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Информация об обращениях, поступивших в Ипотека-банк 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за январь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-</a:t>
            </a:r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март 2025 года</a:t>
            </a:r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5D6C4E0-16FB-4286-A6B3-3587B8670568}"/>
              </a:ext>
            </a:extLst>
          </p:cNvPr>
          <p:cNvGrpSpPr/>
          <p:nvPr/>
        </p:nvGrpSpPr>
        <p:grpSpPr>
          <a:xfrm>
            <a:off x="2568005" y="2304306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41AC19A9-1156-4793-B0A2-6F9874F0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4A1D1-19A5-4F8C-B843-C321D987B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D0D13F1-4691-4C02-A972-294EB810B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A4D8DF-1FC1-4E95-A4FD-3E30EDA9F1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E3E27-2042-4A9C-9B3A-C5C7AECAE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7F715D-8F74-4A7E-B06F-05BFB99D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98DD64F-9C38-4EF1-B6B7-36934035D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337173-356F-4BA1-B82B-C4F4B0726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62C37F3-712A-45F1-8B11-B8BEC9012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5CD0C89-AD3A-414F-AD48-467794BB1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95B79AA-0E2A-4B7A-9E91-4EDB3C6AA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AE8539D-4E31-40C5-9F49-3D473C8E2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C8F20C-99AF-4220-A8A7-63D94351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8F81BC4-577B-4C11-8C86-CAD94EAC8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sp>
        <p:nvSpPr>
          <p:cNvPr id="36" name="Rectangle: Rounded Corners 39">
            <a:extLst>
              <a:ext uri="{FF2B5EF4-FFF2-40B4-BE49-F238E27FC236}">
                <a16:creationId xmlns:a16="http://schemas.microsoft.com/office/drawing/2014/main" id="{EF92E9A1-1833-498C-A01C-B5D5481D13C8}"/>
              </a:ext>
            </a:extLst>
          </p:cNvPr>
          <p:cNvSpPr>
            <a:spLocks/>
          </p:cNvSpPr>
          <p:nvPr/>
        </p:nvSpPr>
        <p:spPr>
          <a:xfrm>
            <a:off x="296865" y="2797173"/>
            <a:ext cx="2084387" cy="80327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57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37" name="Rectangle: Rounded Corners 38">
            <a:extLst>
              <a:ext uri="{FF2B5EF4-FFF2-40B4-BE49-F238E27FC236}">
                <a16:creationId xmlns:a16="http://schemas.microsoft.com/office/drawing/2014/main" id="{4BE9CD14-191B-4188-B0C8-152FDE942FC6}"/>
              </a:ext>
            </a:extLst>
          </p:cNvPr>
          <p:cNvSpPr>
            <a:spLocks/>
          </p:cNvSpPr>
          <p:nvPr/>
        </p:nvSpPr>
        <p:spPr>
          <a:xfrm>
            <a:off x="296863" y="2664346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Республика Каракалпакстан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38" name="Straight Arrow Connector 41">
            <a:extLst>
              <a:ext uri="{FF2B5EF4-FFF2-40B4-BE49-F238E27FC236}">
                <a16:creationId xmlns:a16="http://schemas.microsoft.com/office/drawing/2014/main" id="{B0D1E15E-833E-49A5-87C5-6AF2010A2A94}"/>
              </a:ext>
            </a:extLst>
          </p:cNvPr>
          <p:cNvCxnSpPr>
            <a:cxnSpLocks/>
          </p:cNvCxnSpPr>
          <p:nvPr/>
        </p:nvCxnSpPr>
        <p:spPr>
          <a:xfrm flipV="1">
            <a:off x="2381254" y="3096394"/>
            <a:ext cx="1128713" cy="0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44">
            <a:extLst>
              <a:ext uri="{FF2B5EF4-FFF2-40B4-BE49-F238E27FC236}">
                <a16:creationId xmlns:a16="http://schemas.microsoft.com/office/drawing/2014/main" id="{DDA84992-BB8E-48F2-A653-2049D752ABE0}"/>
              </a:ext>
            </a:extLst>
          </p:cNvPr>
          <p:cNvCxnSpPr>
            <a:cxnSpLocks/>
          </p:cNvCxnSpPr>
          <p:nvPr/>
        </p:nvCxnSpPr>
        <p:spPr>
          <a:xfrm flipV="1">
            <a:off x="2321369" y="4060874"/>
            <a:ext cx="2065339" cy="547688"/>
          </a:xfrm>
          <a:prstGeom prst="bentConnector3">
            <a:avLst>
              <a:gd name="adj1" fmla="val -14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42">
            <a:extLst>
              <a:ext uri="{FF2B5EF4-FFF2-40B4-BE49-F238E27FC236}">
                <a16:creationId xmlns:a16="http://schemas.microsoft.com/office/drawing/2014/main" id="{2A166160-240F-4127-B713-A89E096D4D14}"/>
              </a:ext>
            </a:extLst>
          </p:cNvPr>
          <p:cNvSpPr>
            <a:spLocks/>
          </p:cNvSpPr>
          <p:nvPr/>
        </p:nvSpPr>
        <p:spPr>
          <a:xfrm>
            <a:off x="290514" y="3960490"/>
            <a:ext cx="208438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34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1" name="Rectangle: Rounded Corners 43">
            <a:extLst>
              <a:ext uri="{FF2B5EF4-FFF2-40B4-BE49-F238E27FC236}">
                <a16:creationId xmlns:a16="http://schemas.microsoft.com/office/drawing/2014/main" id="{1666E846-F436-4544-A99B-8B4F0D6FCC04}"/>
              </a:ext>
            </a:extLst>
          </p:cNvPr>
          <p:cNvSpPr>
            <a:spLocks/>
          </p:cNvSpPr>
          <p:nvPr/>
        </p:nvSpPr>
        <p:spPr>
          <a:xfrm>
            <a:off x="290513" y="3800847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Хорезмская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2" name="Straight Arrow Connector 44">
            <a:extLst>
              <a:ext uri="{FF2B5EF4-FFF2-40B4-BE49-F238E27FC236}">
                <a16:creationId xmlns:a16="http://schemas.microsoft.com/office/drawing/2014/main" id="{E6225CF1-BC8D-4A8C-AAB5-0F81ED05D710}"/>
              </a:ext>
            </a:extLst>
          </p:cNvPr>
          <p:cNvCxnSpPr>
            <a:cxnSpLocks/>
          </p:cNvCxnSpPr>
          <p:nvPr/>
        </p:nvCxnSpPr>
        <p:spPr>
          <a:xfrm flipV="1">
            <a:off x="2348741" y="4756249"/>
            <a:ext cx="3216275" cy="860425"/>
          </a:xfrm>
          <a:prstGeom prst="bentConnector3">
            <a:avLst>
              <a:gd name="adj1" fmla="val -159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1">
            <a:extLst>
              <a:ext uri="{FF2B5EF4-FFF2-40B4-BE49-F238E27FC236}">
                <a16:creationId xmlns:a16="http://schemas.microsoft.com/office/drawing/2014/main" id="{CDE03143-ED78-4A37-B3DC-D3209E18F02E}"/>
              </a:ext>
            </a:extLst>
          </p:cNvPr>
          <p:cNvSpPr>
            <a:spLocks/>
          </p:cNvSpPr>
          <p:nvPr/>
        </p:nvSpPr>
        <p:spPr>
          <a:xfrm>
            <a:off x="268284" y="5033615"/>
            <a:ext cx="207803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161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4" name="Rectangle: Rounded Corners 52">
            <a:extLst>
              <a:ext uri="{FF2B5EF4-FFF2-40B4-BE49-F238E27FC236}">
                <a16:creationId xmlns:a16="http://schemas.microsoft.com/office/drawing/2014/main" id="{4BB5F7ED-5FAB-45E1-BFAE-CFB2CC795683}"/>
              </a:ext>
            </a:extLst>
          </p:cNvPr>
          <p:cNvSpPr>
            <a:spLocks/>
          </p:cNvSpPr>
          <p:nvPr/>
        </p:nvSpPr>
        <p:spPr>
          <a:xfrm>
            <a:off x="261670" y="4880967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Бухарская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45" name="Rectangle: Rounded Corners 57">
            <a:extLst>
              <a:ext uri="{FF2B5EF4-FFF2-40B4-BE49-F238E27FC236}">
                <a16:creationId xmlns:a16="http://schemas.microsoft.com/office/drawing/2014/main" id="{34A82DAA-413E-415D-A920-C2EBF11C5A86}"/>
              </a:ext>
            </a:extLst>
          </p:cNvPr>
          <p:cNvSpPr>
            <a:spLocks/>
          </p:cNvSpPr>
          <p:nvPr/>
        </p:nvSpPr>
        <p:spPr>
          <a:xfrm>
            <a:off x="2524050" y="6192738"/>
            <a:ext cx="2084388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63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6" name="Rectangle: Rounded Corners 58">
            <a:extLst>
              <a:ext uri="{FF2B5EF4-FFF2-40B4-BE49-F238E27FC236}">
                <a16:creationId xmlns:a16="http://schemas.microsoft.com/office/drawing/2014/main" id="{7BC45FF4-9127-42EA-B7FB-ABA3847D5DAD}"/>
              </a:ext>
            </a:extLst>
          </p:cNvPr>
          <p:cNvSpPr>
            <a:spLocks/>
          </p:cNvSpPr>
          <p:nvPr/>
        </p:nvSpPr>
        <p:spPr>
          <a:xfrm>
            <a:off x="2524050" y="6048722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Самаркандская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7" name="Straight Arrow Connector 44">
            <a:extLst>
              <a:ext uri="{FF2B5EF4-FFF2-40B4-BE49-F238E27FC236}">
                <a16:creationId xmlns:a16="http://schemas.microsoft.com/office/drawing/2014/main" id="{53037372-7C36-4BFA-B20E-86FBE2FC7FA6}"/>
              </a:ext>
            </a:extLst>
          </p:cNvPr>
          <p:cNvCxnSpPr>
            <a:cxnSpLocks/>
          </p:cNvCxnSpPr>
          <p:nvPr/>
        </p:nvCxnSpPr>
        <p:spPr>
          <a:xfrm flipV="1">
            <a:off x="3672334" y="4951115"/>
            <a:ext cx="2703684" cy="1097607"/>
          </a:xfrm>
          <a:prstGeom prst="bentConnector3">
            <a:avLst>
              <a:gd name="adj1" fmla="val -2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62">
            <a:extLst>
              <a:ext uri="{FF2B5EF4-FFF2-40B4-BE49-F238E27FC236}">
                <a16:creationId xmlns:a16="http://schemas.microsoft.com/office/drawing/2014/main" id="{3A851104-49F1-4273-9E90-1CF51E2B233E}"/>
              </a:ext>
            </a:extLst>
          </p:cNvPr>
          <p:cNvSpPr>
            <a:spLocks/>
          </p:cNvSpPr>
          <p:nvPr/>
        </p:nvSpPr>
        <p:spPr>
          <a:xfrm>
            <a:off x="7081838" y="6184155"/>
            <a:ext cx="2084387" cy="72866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9" name="Rectangle: Rounded Corners 63">
            <a:extLst>
              <a:ext uri="{FF2B5EF4-FFF2-40B4-BE49-F238E27FC236}">
                <a16:creationId xmlns:a16="http://schemas.microsoft.com/office/drawing/2014/main" id="{BA1E6B27-9775-462D-9B0C-E9816DF9F22B}"/>
              </a:ext>
            </a:extLst>
          </p:cNvPr>
          <p:cNvSpPr>
            <a:spLocks/>
          </p:cNvSpPr>
          <p:nvPr/>
        </p:nvSpPr>
        <p:spPr>
          <a:xfrm>
            <a:off x="7085013" y="6048722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Кашкадарьинская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0" name="Straight Arrow Connector 44">
            <a:extLst>
              <a:ext uri="{FF2B5EF4-FFF2-40B4-BE49-F238E27FC236}">
                <a16:creationId xmlns:a16="http://schemas.microsoft.com/office/drawing/2014/main" id="{98167D3B-BA92-4118-B8B1-1D7072AA8A51}"/>
              </a:ext>
            </a:extLst>
          </p:cNvPr>
          <p:cNvCxnSpPr>
            <a:cxnSpLocks/>
          </p:cNvCxnSpPr>
          <p:nvPr/>
        </p:nvCxnSpPr>
        <p:spPr>
          <a:xfrm rot="10800000">
            <a:off x="6768679" y="5094330"/>
            <a:ext cx="982663" cy="949325"/>
          </a:xfrm>
          <a:prstGeom prst="bentConnector3">
            <a:avLst>
              <a:gd name="adj1" fmla="val 88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67">
            <a:extLst>
              <a:ext uri="{FF2B5EF4-FFF2-40B4-BE49-F238E27FC236}">
                <a16:creationId xmlns:a16="http://schemas.microsoft.com/office/drawing/2014/main" id="{DFC8839B-CF0F-4B25-AAA0-5BAA0928765D}"/>
              </a:ext>
            </a:extLst>
          </p:cNvPr>
          <p:cNvSpPr>
            <a:spLocks/>
          </p:cNvSpPr>
          <p:nvPr/>
        </p:nvSpPr>
        <p:spPr>
          <a:xfrm>
            <a:off x="4824462" y="6185743"/>
            <a:ext cx="2032702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32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52" name="Rectangle: Rounded Corners 68">
            <a:extLst>
              <a:ext uri="{FF2B5EF4-FFF2-40B4-BE49-F238E27FC236}">
                <a16:creationId xmlns:a16="http://schemas.microsoft.com/office/drawing/2014/main" id="{A5F730DD-06A1-4053-BC2A-8650C510AA38}"/>
              </a:ext>
            </a:extLst>
          </p:cNvPr>
          <p:cNvSpPr>
            <a:spLocks/>
          </p:cNvSpPr>
          <p:nvPr/>
        </p:nvSpPr>
        <p:spPr>
          <a:xfrm>
            <a:off x="4824462" y="6048722"/>
            <a:ext cx="203270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Сурхандарьинская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3" name="Straight Arrow Connector 44">
            <a:extLst>
              <a:ext uri="{FF2B5EF4-FFF2-40B4-BE49-F238E27FC236}">
                <a16:creationId xmlns:a16="http://schemas.microsoft.com/office/drawing/2014/main" id="{2DA26D1D-2838-471E-8633-73346A70F024}"/>
              </a:ext>
            </a:extLst>
          </p:cNvPr>
          <p:cNvCxnSpPr>
            <a:cxnSpLocks/>
          </p:cNvCxnSpPr>
          <p:nvPr/>
        </p:nvCxnSpPr>
        <p:spPr>
          <a:xfrm flipV="1">
            <a:off x="6240163" y="5687153"/>
            <a:ext cx="744539" cy="352425"/>
          </a:xfrm>
          <a:prstGeom prst="bentConnector3">
            <a:avLst>
              <a:gd name="adj1" fmla="val 11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44">
            <a:extLst>
              <a:ext uri="{FF2B5EF4-FFF2-40B4-BE49-F238E27FC236}">
                <a16:creationId xmlns:a16="http://schemas.microsoft.com/office/drawing/2014/main" id="{D008F3C0-EDC5-4AE0-BB3D-234A231C7EC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28769" y="4513211"/>
            <a:ext cx="1109662" cy="0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44">
            <a:extLst>
              <a:ext uri="{FF2B5EF4-FFF2-40B4-BE49-F238E27FC236}">
                <a16:creationId xmlns:a16="http://schemas.microsoft.com/office/drawing/2014/main" id="{A651E9D7-9BCC-4444-8381-06E6F207AA8C}"/>
              </a:ext>
            </a:extLst>
          </p:cNvPr>
          <p:cNvCxnSpPr>
            <a:cxnSpLocks/>
          </p:cNvCxnSpPr>
          <p:nvPr/>
        </p:nvCxnSpPr>
        <p:spPr>
          <a:xfrm rot="10800000" flipV="1">
            <a:off x="9390066" y="4176514"/>
            <a:ext cx="891119" cy="244243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4">
            <a:extLst>
              <a:ext uri="{FF2B5EF4-FFF2-40B4-BE49-F238E27FC236}">
                <a16:creationId xmlns:a16="http://schemas.microsoft.com/office/drawing/2014/main" id="{EE6DFD20-B29E-4132-997E-CE7CB896D0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21763" y="3329359"/>
            <a:ext cx="1103312" cy="919163"/>
          </a:xfrm>
          <a:prstGeom prst="bentConnector3">
            <a:avLst>
              <a:gd name="adj1" fmla="val 100082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44">
            <a:extLst>
              <a:ext uri="{FF2B5EF4-FFF2-40B4-BE49-F238E27FC236}">
                <a16:creationId xmlns:a16="http://schemas.microsoft.com/office/drawing/2014/main" id="{A11A5BFD-934C-4A2E-90BD-A754A5F670BA}"/>
              </a:ext>
            </a:extLst>
          </p:cNvPr>
          <p:cNvCxnSpPr>
            <a:cxnSpLocks/>
          </p:cNvCxnSpPr>
          <p:nvPr/>
        </p:nvCxnSpPr>
        <p:spPr>
          <a:xfrm rot="5400000">
            <a:off x="8161742" y="2335567"/>
            <a:ext cx="1941763" cy="1847571"/>
          </a:xfrm>
          <a:prstGeom prst="bentConnector3">
            <a:avLst>
              <a:gd name="adj1" fmla="val 25727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44">
            <a:extLst>
              <a:ext uri="{FF2B5EF4-FFF2-40B4-BE49-F238E27FC236}">
                <a16:creationId xmlns:a16="http://schemas.microsoft.com/office/drawing/2014/main" id="{83AA7814-A64D-4CA4-90F4-0D1AB34E0385}"/>
              </a:ext>
            </a:extLst>
          </p:cNvPr>
          <p:cNvCxnSpPr>
            <a:cxnSpLocks/>
          </p:cNvCxnSpPr>
          <p:nvPr/>
        </p:nvCxnSpPr>
        <p:spPr>
          <a:xfrm rot="5400000">
            <a:off x="6549080" y="3352279"/>
            <a:ext cx="2338387" cy="98425"/>
          </a:xfrm>
          <a:prstGeom prst="bentConnector2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44">
            <a:extLst>
              <a:ext uri="{FF2B5EF4-FFF2-40B4-BE49-F238E27FC236}">
                <a16:creationId xmlns:a16="http://schemas.microsoft.com/office/drawing/2014/main" id="{7F1788E3-66DD-4BDE-BAA9-964A09906C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31619" y="2627585"/>
            <a:ext cx="2279650" cy="1538288"/>
          </a:xfrm>
          <a:prstGeom prst="bentConnector3">
            <a:avLst>
              <a:gd name="adj1" fmla="val 23964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4">
            <a:extLst>
              <a:ext uri="{FF2B5EF4-FFF2-40B4-BE49-F238E27FC236}">
                <a16:creationId xmlns:a16="http://schemas.microsoft.com/office/drawing/2014/main" id="{CA3B684A-E42C-4965-8465-B5A1D7C26B73}"/>
              </a:ext>
            </a:extLst>
          </p:cNvPr>
          <p:cNvCxnSpPr>
            <a:cxnSpLocks/>
          </p:cNvCxnSpPr>
          <p:nvPr/>
        </p:nvCxnSpPr>
        <p:spPr>
          <a:xfrm>
            <a:off x="4042195" y="2232298"/>
            <a:ext cx="1430339" cy="1427162"/>
          </a:xfrm>
          <a:prstGeom prst="bentConnector3">
            <a:avLst>
              <a:gd name="adj1" fmla="val 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92">
            <a:extLst>
              <a:ext uri="{FF2B5EF4-FFF2-40B4-BE49-F238E27FC236}">
                <a16:creationId xmlns:a16="http://schemas.microsoft.com/office/drawing/2014/main" id="{A707AB86-E9BF-4A8D-BD98-EAEBE4377A5C}"/>
              </a:ext>
            </a:extLst>
          </p:cNvPr>
          <p:cNvSpPr>
            <a:spLocks/>
          </p:cNvSpPr>
          <p:nvPr/>
        </p:nvSpPr>
        <p:spPr bwMode="auto">
          <a:xfrm>
            <a:off x="7859179" y="5136356"/>
            <a:ext cx="2054764" cy="76835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281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3" name="Rectangle: Rounded Corners 93">
            <a:extLst>
              <a:ext uri="{FF2B5EF4-FFF2-40B4-BE49-F238E27FC236}">
                <a16:creationId xmlns:a16="http://schemas.microsoft.com/office/drawing/2014/main" id="{ED598E97-C7DF-4BE0-A5EE-7849CE4EAF48}"/>
              </a:ext>
            </a:extLst>
          </p:cNvPr>
          <p:cNvSpPr>
            <a:spLocks/>
          </p:cNvSpPr>
          <p:nvPr/>
        </p:nvSpPr>
        <p:spPr bwMode="auto">
          <a:xfrm>
            <a:off x="7857786" y="5024983"/>
            <a:ext cx="204266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Ташкентская область</a:t>
            </a:r>
            <a:r>
              <a:rPr lang="en-US" sz="1200" dirty="0">
                <a:solidFill>
                  <a:srgbClr val="FFFFFF"/>
                </a:solidFill>
                <a:latin typeface="Squad Heavy" pitchFamily="2" charset="0"/>
              </a:rPr>
              <a:t> 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(9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64" name="Straight Arrow Connector 44">
            <a:extLst>
              <a:ext uri="{FF2B5EF4-FFF2-40B4-BE49-F238E27FC236}">
                <a16:creationId xmlns:a16="http://schemas.microsoft.com/office/drawing/2014/main" id="{35D12ECF-0D87-497F-9D67-877D99000404}"/>
              </a:ext>
            </a:extLst>
          </p:cNvPr>
          <p:cNvCxnSpPr>
            <a:cxnSpLocks/>
          </p:cNvCxnSpPr>
          <p:nvPr/>
        </p:nvCxnSpPr>
        <p:spPr>
          <a:xfrm rot="10800000">
            <a:off x="8950038" y="4542839"/>
            <a:ext cx="2061458" cy="699372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118">
            <a:extLst>
              <a:ext uri="{FF2B5EF4-FFF2-40B4-BE49-F238E27FC236}">
                <a16:creationId xmlns:a16="http://schemas.microsoft.com/office/drawing/2014/main" id="{96E894AE-120A-4210-B38F-D96B3267ABD4}"/>
              </a:ext>
            </a:extLst>
          </p:cNvPr>
          <p:cNvSpPr>
            <a:spLocks/>
          </p:cNvSpPr>
          <p:nvPr/>
        </p:nvSpPr>
        <p:spPr>
          <a:xfrm>
            <a:off x="2627313" y="1405324"/>
            <a:ext cx="1960563" cy="82697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41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6" name="Rectangle: Rounded Corners 119">
            <a:extLst>
              <a:ext uri="{FF2B5EF4-FFF2-40B4-BE49-F238E27FC236}">
                <a16:creationId xmlns:a16="http://schemas.microsoft.com/office/drawing/2014/main" id="{51138E8C-007D-4444-8836-2FF963769890}"/>
              </a:ext>
            </a:extLst>
          </p:cNvPr>
          <p:cNvSpPr>
            <a:spLocks/>
          </p:cNvSpPr>
          <p:nvPr/>
        </p:nvSpPr>
        <p:spPr>
          <a:xfrm>
            <a:off x="2627313" y="1352575"/>
            <a:ext cx="19605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Навоийская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7" name="Rectangle: Rounded Corners 110">
            <a:extLst>
              <a:ext uri="{FF2B5EF4-FFF2-40B4-BE49-F238E27FC236}">
                <a16:creationId xmlns:a16="http://schemas.microsoft.com/office/drawing/2014/main" id="{4D34D2F4-14F6-41CD-A400-C2F54B714C8D}"/>
              </a:ext>
            </a:extLst>
          </p:cNvPr>
          <p:cNvSpPr>
            <a:spLocks/>
          </p:cNvSpPr>
          <p:nvPr/>
        </p:nvSpPr>
        <p:spPr>
          <a:xfrm>
            <a:off x="4707878" y="1440210"/>
            <a:ext cx="2045234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39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8" name="Rectangle: Rounded Corners 111">
            <a:extLst>
              <a:ext uri="{FF2B5EF4-FFF2-40B4-BE49-F238E27FC236}">
                <a16:creationId xmlns:a16="http://schemas.microsoft.com/office/drawing/2014/main" id="{843BB741-EEF4-4988-9F53-AA11E433DCF3}"/>
              </a:ext>
            </a:extLst>
          </p:cNvPr>
          <p:cNvSpPr>
            <a:spLocks/>
          </p:cNvSpPr>
          <p:nvPr/>
        </p:nvSpPr>
        <p:spPr>
          <a:xfrm>
            <a:off x="4713609" y="1352575"/>
            <a:ext cx="2045234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Джизакская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0" name="Rectangle: Rounded Corners 95">
            <a:extLst>
              <a:ext uri="{FF2B5EF4-FFF2-40B4-BE49-F238E27FC236}">
                <a16:creationId xmlns:a16="http://schemas.microsoft.com/office/drawing/2014/main" id="{9B338922-4BC6-4EC5-A33C-5E775388B2A8}"/>
              </a:ext>
            </a:extLst>
          </p:cNvPr>
          <p:cNvSpPr>
            <a:spLocks/>
          </p:cNvSpPr>
          <p:nvPr/>
        </p:nvSpPr>
        <p:spPr>
          <a:xfrm>
            <a:off x="6881813" y="1440210"/>
            <a:ext cx="2135879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32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1" name="Rectangle: Rounded Corners 96">
            <a:extLst>
              <a:ext uri="{FF2B5EF4-FFF2-40B4-BE49-F238E27FC236}">
                <a16:creationId xmlns:a16="http://schemas.microsoft.com/office/drawing/2014/main" id="{74EE5259-6118-4E35-BB8B-7A86DB18D6FB}"/>
              </a:ext>
            </a:extLst>
          </p:cNvPr>
          <p:cNvSpPr>
            <a:spLocks/>
          </p:cNvSpPr>
          <p:nvPr/>
        </p:nvSpPr>
        <p:spPr>
          <a:xfrm>
            <a:off x="6881813" y="1362034"/>
            <a:ext cx="2135879" cy="453843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Сырдарьинская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3" name="Rectangle: Rounded Corners 92">
            <a:extLst>
              <a:ext uri="{FF2B5EF4-FFF2-40B4-BE49-F238E27FC236}">
                <a16:creationId xmlns:a16="http://schemas.microsoft.com/office/drawing/2014/main" id="{BB7396D6-69E2-4DA6-9587-BB244948139A}"/>
              </a:ext>
            </a:extLst>
          </p:cNvPr>
          <p:cNvSpPr>
            <a:spLocks/>
          </p:cNvSpPr>
          <p:nvPr/>
        </p:nvSpPr>
        <p:spPr bwMode="auto">
          <a:xfrm>
            <a:off x="9836162" y="1584226"/>
            <a:ext cx="2135879" cy="69504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661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4" name="Rectangle: Rounded Corners 93">
            <a:extLst>
              <a:ext uri="{FF2B5EF4-FFF2-40B4-BE49-F238E27FC236}">
                <a16:creationId xmlns:a16="http://schemas.microsoft.com/office/drawing/2014/main" id="{A74EC2DD-96DF-49EA-87E4-EABDF3DF917D}"/>
              </a:ext>
            </a:extLst>
          </p:cNvPr>
          <p:cNvSpPr>
            <a:spLocks/>
          </p:cNvSpPr>
          <p:nvPr/>
        </p:nvSpPr>
        <p:spPr bwMode="auto">
          <a:xfrm>
            <a:off x="9836162" y="1352576"/>
            <a:ext cx="2136767" cy="460850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город Ташкент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(11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6" name="Rectangle: Rounded Corners 86">
            <a:extLst>
              <a:ext uri="{FF2B5EF4-FFF2-40B4-BE49-F238E27FC236}">
                <a16:creationId xmlns:a16="http://schemas.microsoft.com/office/drawing/2014/main" id="{88D775E5-851D-45F5-A2FF-791A52350A9B}"/>
              </a:ext>
            </a:extLst>
          </p:cNvPr>
          <p:cNvSpPr>
            <a:spLocks/>
          </p:cNvSpPr>
          <p:nvPr/>
        </p:nvSpPr>
        <p:spPr bwMode="auto">
          <a:xfrm>
            <a:off x="10010778" y="2973523"/>
            <a:ext cx="1962151" cy="842951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34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7" name="Rectangle: Rounded Corners 87">
            <a:extLst>
              <a:ext uri="{FF2B5EF4-FFF2-40B4-BE49-F238E27FC236}">
                <a16:creationId xmlns:a16="http://schemas.microsoft.com/office/drawing/2014/main" id="{BC3CE39C-7698-4727-9A60-2023B945FC7E}"/>
              </a:ext>
            </a:extLst>
          </p:cNvPr>
          <p:cNvSpPr>
            <a:spLocks/>
          </p:cNvSpPr>
          <p:nvPr/>
        </p:nvSpPr>
        <p:spPr bwMode="auto">
          <a:xfrm>
            <a:off x="10010778" y="288037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Наманганская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9" name="Rectangle: Rounded Corners 80">
            <a:extLst>
              <a:ext uri="{FF2B5EF4-FFF2-40B4-BE49-F238E27FC236}">
                <a16:creationId xmlns:a16="http://schemas.microsoft.com/office/drawing/2014/main" id="{8B811848-73F9-488C-B4B3-6B73AF6A8B0D}"/>
              </a:ext>
            </a:extLst>
          </p:cNvPr>
          <p:cNvSpPr>
            <a:spLocks/>
          </p:cNvSpPr>
          <p:nvPr/>
        </p:nvSpPr>
        <p:spPr bwMode="auto">
          <a:xfrm>
            <a:off x="10020303" y="4041500"/>
            <a:ext cx="1962151" cy="85509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0" name="Rectangle: Rounded Corners 81">
            <a:extLst>
              <a:ext uri="{FF2B5EF4-FFF2-40B4-BE49-F238E27FC236}">
                <a16:creationId xmlns:a16="http://schemas.microsoft.com/office/drawing/2014/main" id="{10C001CE-C469-4596-88C8-821067C7F022}"/>
              </a:ext>
            </a:extLst>
          </p:cNvPr>
          <p:cNvSpPr>
            <a:spLocks/>
          </p:cNvSpPr>
          <p:nvPr/>
        </p:nvSpPr>
        <p:spPr bwMode="auto">
          <a:xfrm>
            <a:off x="10020303" y="396049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Андижанская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2" name="Rectangle: Rounded Corners 74">
            <a:extLst>
              <a:ext uri="{FF2B5EF4-FFF2-40B4-BE49-F238E27FC236}">
                <a16:creationId xmlns:a16="http://schemas.microsoft.com/office/drawing/2014/main" id="{10DD1FF9-4D66-4A46-BB4A-1083DA74FCFD}"/>
              </a:ext>
            </a:extLst>
          </p:cNvPr>
          <p:cNvSpPr>
            <a:spLocks/>
          </p:cNvSpPr>
          <p:nvPr/>
        </p:nvSpPr>
        <p:spPr bwMode="auto">
          <a:xfrm>
            <a:off x="9983603" y="5117300"/>
            <a:ext cx="2084386" cy="787406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101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3" name="Rectangle: Rounded Corners 75">
            <a:extLst>
              <a:ext uri="{FF2B5EF4-FFF2-40B4-BE49-F238E27FC236}">
                <a16:creationId xmlns:a16="http://schemas.microsoft.com/office/drawing/2014/main" id="{9A0DBE07-5B7E-42E4-ADFF-38F78CE7C317}"/>
              </a:ext>
            </a:extLst>
          </p:cNvPr>
          <p:cNvSpPr>
            <a:spLocks/>
          </p:cNvSpPr>
          <p:nvPr/>
        </p:nvSpPr>
        <p:spPr bwMode="auto">
          <a:xfrm>
            <a:off x="9983602" y="5024983"/>
            <a:ext cx="2084386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Ферганская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0461" y="6803669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1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86" name="Rectangle: Rounded Corners 119">
            <a:extLst>
              <a:ext uri="{FF2B5EF4-FFF2-40B4-BE49-F238E27FC236}">
                <a16:creationId xmlns:a16="http://schemas.microsoft.com/office/drawing/2014/main" id="{E7C99956-9D29-475B-93AB-EF94C92DA51C}"/>
              </a:ext>
            </a:extLst>
          </p:cNvPr>
          <p:cNvSpPr>
            <a:spLocks/>
          </p:cNvSpPr>
          <p:nvPr/>
        </p:nvSpPr>
        <p:spPr>
          <a:xfrm>
            <a:off x="3763601" y="512876"/>
            <a:ext cx="1888554" cy="73054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Всего</a:t>
            </a:r>
            <a:br>
              <a:rPr lang="en-US" sz="1200" b="1" dirty="0">
                <a:solidFill>
                  <a:srgbClr val="055F30"/>
                </a:solidFill>
                <a:latin typeface="Arial"/>
              </a:rPr>
            </a:br>
            <a:r>
              <a:rPr lang="en-US" sz="1300" b="1" dirty="0">
                <a:solidFill>
                  <a:srgbClr val="C00000"/>
                </a:solidFill>
                <a:latin typeface="Arial"/>
              </a:rPr>
              <a:t>1645</a:t>
            </a:r>
          </a:p>
        </p:txBody>
      </p:sp>
      <p:sp>
        <p:nvSpPr>
          <p:cNvPr id="93" name="Rectangle: Rounded Corners 119">
            <a:extLst>
              <a:ext uri="{FF2B5EF4-FFF2-40B4-BE49-F238E27FC236}">
                <a16:creationId xmlns:a16="http://schemas.microsoft.com/office/drawing/2014/main" id="{425192DA-6896-499C-8E5C-59E3F3A6B936}"/>
              </a:ext>
            </a:extLst>
          </p:cNvPr>
          <p:cNvSpPr>
            <a:spLocks/>
          </p:cNvSpPr>
          <p:nvPr/>
        </p:nvSpPr>
        <p:spPr>
          <a:xfrm>
            <a:off x="5091946" y="512341"/>
            <a:ext cx="4413036" cy="731858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Головной офис</a:t>
            </a:r>
            <a:r>
              <a:rPr lang="uz-Cyrl-UZ" sz="1200" b="1" dirty="0">
                <a:solidFill>
                  <a:srgbClr val="055F30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rgbClr val="FF0000"/>
                </a:solidFill>
                <a:latin typeface="Arial"/>
              </a:rPr>
              <a:t>861</a:t>
            </a:r>
            <a:r>
              <a:rPr lang="ru-RU" sz="12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sz="1200" b="1" dirty="0">
                <a:solidFill>
                  <a:srgbClr val="055F30"/>
                </a:solidFill>
                <a:latin typeface="Arial"/>
              </a:rPr>
              <a:t>(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в том числе </a:t>
            </a:r>
            <a:r>
              <a:rPr lang="en-US" sz="1000" b="1" dirty="0">
                <a:solidFill>
                  <a:srgbClr val="055F30"/>
                </a:solidFill>
                <a:latin typeface="Arial"/>
              </a:rPr>
              <a:t>8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 от сотрудников)</a:t>
            </a:r>
            <a:endParaRPr lang="en-US" sz="1000" b="1" dirty="0">
              <a:solidFill>
                <a:srgbClr val="055F30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chemeClr val="accent2"/>
                </a:solidFill>
                <a:latin typeface="Arial"/>
              </a:rPr>
              <a:t>Филиалы</a:t>
            </a:r>
            <a:r>
              <a:rPr lang="uz-Cyrl-UZ" sz="1200" b="1" dirty="0">
                <a:solidFill>
                  <a:schemeClr val="accent2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chemeClr val="accent2"/>
                </a:solidFill>
                <a:latin typeface="Arial"/>
              </a:rPr>
              <a:t>784</a:t>
            </a:r>
          </a:p>
        </p:txBody>
      </p:sp>
    </p:spTree>
    <p:extLst>
      <p:ext uri="{BB962C8B-B14F-4D97-AF65-F5344CB8AC3E}">
        <p14:creationId xmlns:p14="http://schemas.microsoft.com/office/powerpoint/2010/main" val="340915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84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16245" y="1871720"/>
            <a:ext cx="12385376" cy="531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44142" y="-102482"/>
            <a:ext cx="10135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Информация о формах обращений, каналах приёма и результатах рассмотрения </a:t>
            </a:r>
            <a:br>
              <a:rPr lang="en-US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по состоянию на 1 апреля 2025 г.</a:t>
            </a:r>
            <a:endParaRPr lang="ru-RU" sz="1600" b="1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19">
            <a:extLst>
              <a:ext uri="{FF2B5EF4-FFF2-40B4-BE49-F238E27FC236}">
                <a16:creationId xmlns:a16="http://schemas.microsoft.com/office/drawing/2014/main" id="{CB70BFF7-2587-4AF1-8F64-7EBDDCFEA47B}"/>
              </a:ext>
            </a:extLst>
          </p:cNvPr>
          <p:cNvSpPr>
            <a:spLocks/>
          </p:cNvSpPr>
          <p:nvPr/>
        </p:nvSpPr>
        <p:spPr>
          <a:xfrm>
            <a:off x="8280846" y="4050973"/>
            <a:ext cx="3382578" cy="2454432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Всего: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1645</a:t>
            </a:r>
            <a:endParaRPr lang="uz-Cyrl-UZ" sz="1500" b="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55F30"/>
                </a:solidFill>
                <a:latin typeface="Arial"/>
              </a:rPr>
              <a:t>в Головной офис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861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 </a:t>
            </a:r>
            <a:br>
              <a:rPr lang="en-US" sz="1400" b="1" dirty="0">
                <a:solidFill>
                  <a:srgbClr val="055F30"/>
                </a:solidFill>
                <a:latin typeface="Arial"/>
              </a:rPr>
            </a:br>
            <a:r>
              <a:rPr lang="ru-RU" sz="1400" b="1" dirty="0">
                <a:solidFill>
                  <a:srgbClr val="055F30"/>
                </a:solidFill>
                <a:latin typeface="Arial"/>
              </a:rPr>
              <a:t>в Филиалы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784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latin typeface="Arial"/>
              </a:rPr>
              <a:t>из них, повторные обращения</a:t>
            </a:r>
            <a:r>
              <a:rPr lang="en-US" sz="1400" b="1" dirty="0">
                <a:solidFill>
                  <a:srgbClr val="0070C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/>
              </a:rPr>
              <a:t>46</a:t>
            </a:r>
            <a:endParaRPr lang="en-US" sz="1400" b="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6" name="Rectangle: Rounded Corners 119">
            <a:extLst>
              <a:ext uri="{FF2B5EF4-FFF2-40B4-BE49-F238E27FC236}">
                <a16:creationId xmlns:a16="http://schemas.microsoft.com/office/drawing/2014/main" id="{4B4114CE-6884-4616-8F7E-8DC34359EF34}"/>
              </a:ext>
            </a:extLst>
          </p:cNvPr>
          <p:cNvSpPr>
            <a:spLocks/>
          </p:cNvSpPr>
          <p:nvPr/>
        </p:nvSpPr>
        <p:spPr>
          <a:xfrm>
            <a:off x="1944142" y="539456"/>
            <a:ext cx="3235103" cy="303212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Физические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1420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(8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6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7" name="Rectangle: Rounded Corners 119">
            <a:extLst>
              <a:ext uri="{FF2B5EF4-FFF2-40B4-BE49-F238E27FC236}">
                <a16:creationId xmlns:a16="http://schemas.microsoft.com/office/drawing/2014/main" id="{A64664DA-9B22-4268-8A74-3D4CCE5B22BE}"/>
              </a:ext>
            </a:extLst>
          </p:cNvPr>
          <p:cNvSpPr>
            <a:spLocks/>
          </p:cNvSpPr>
          <p:nvPr/>
        </p:nvSpPr>
        <p:spPr>
          <a:xfrm>
            <a:off x="6390136" y="544667"/>
            <a:ext cx="3330869" cy="298450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Юридические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225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(1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4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id="{4A2F8635-3F76-4EB2-8CF2-2DE9655C81D1}"/>
              </a:ext>
            </a:extLst>
          </p:cNvPr>
          <p:cNvSpPr/>
          <p:nvPr/>
        </p:nvSpPr>
        <p:spPr bwMode="auto">
          <a:xfrm>
            <a:off x="720006" y="1071569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AD85B-B7BF-49C0-ABA3-B0DD1E8B61F0}"/>
              </a:ext>
            </a:extLst>
          </p:cNvPr>
          <p:cNvSpPr txBox="1"/>
          <p:nvPr/>
        </p:nvSpPr>
        <p:spPr>
          <a:xfrm>
            <a:off x="985245" y="1062044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821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629F7D81-5435-422F-98B7-D1DE12B19BCD}"/>
              </a:ext>
            </a:extLst>
          </p:cNvPr>
          <p:cNvSpPr/>
          <p:nvPr/>
        </p:nvSpPr>
        <p:spPr bwMode="auto">
          <a:xfrm>
            <a:off x="902695" y="192839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AB64B7F-0F41-4C5D-9E12-B68CA5411E7B}"/>
              </a:ext>
            </a:extLst>
          </p:cNvPr>
          <p:cNvSpPr/>
          <p:nvPr/>
        </p:nvSpPr>
        <p:spPr bwMode="auto">
          <a:xfrm>
            <a:off x="902695" y="2408998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0F945735-B92D-49AA-9D3B-B1BA4F1AC561}"/>
              </a:ext>
            </a:extLst>
          </p:cNvPr>
          <p:cNvSpPr/>
          <p:nvPr/>
        </p:nvSpPr>
        <p:spPr bwMode="auto">
          <a:xfrm>
            <a:off x="902695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04A36-4882-4180-BBE8-DB204119D61B}"/>
              </a:ext>
            </a:extLst>
          </p:cNvPr>
          <p:cNvSpPr txBox="1"/>
          <p:nvPr/>
        </p:nvSpPr>
        <p:spPr>
          <a:xfrm>
            <a:off x="935239" y="1392243"/>
            <a:ext cx="2737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министерств и ведомств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73DB68-8812-45C3-9ED7-F380548AB3D2}"/>
              </a:ext>
            </a:extLst>
          </p:cNvPr>
          <p:cNvSpPr txBox="1"/>
          <p:nvPr/>
        </p:nvSpPr>
        <p:spPr>
          <a:xfrm>
            <a:off x="927301" y="1916118"/>
            <a:ext cx="27948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C47A9F-F81D-45EB-A19A-D6EA5E0D2048}"/>
              </a:ext>
            </a:extLst>
          </p:cNvPr>
          <p:cNvSpPr txBox="1"/>
          <p:nvPr/>
        </p:nvSpPr>
        <p:spPr>
          <a:xfrm>
            <a:off x="1042686" y="2381365"/>
            <a:ext cx="25206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напрямую в банк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0">
            <a:extLst>
              <a:ext uri="{FF2B5EF4-FFF2-40B4-BE49-F238E27FC236}">
                <a16:creationId xmlns:a16="http://schemas.microsoft.com/office/drawing/2014/main" id="{F8DC270A-EF02-4409-9F0A-D24014E07A4D}"/>
              </a:ext>
            </a:extLst>
          </p:cNvPr>
          <p:cNvSpPr/>
          <p:nvPr/>
        </p:nvSpPr>
        <p:spPr bwMode="auto">
          <a:xfrm>
            <a:off x="4811139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0">
            <a:extLst>
              <a:ext uri="{FF2B5EF4-FFF2-40B4-BE49-F238E27FC236}">
                <a16:creationId xmlns:a16="http://schemas.microsoft.com/office/drawing/2014/main" id="{EEB25AF5-9B10-43ED-817B-40BCEC1A44A0}"/>
              </a:ext>
            </a:extLst>
          </p:cNvPr>
          <p:cNvSpPr/>
          <p:nvPr/>
        </p:nvSpPr>
        <p:spPr bwMode="auto">
          <a:xfrm>
            <a:off x="4811139" y="288694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0">
            <a:extLst>
              <a:ext uri="{FF2B5EF4-FFF2-40B4-BE49-F238E27FC236}">
                <a16:creationId xmlns:a16="http://schemas.microsoft.com/office/drawing/2014/main" id="{F599EDFD-CB9D-40B9-9C93-6819690AF18B}"/>
              </a:ext>
            </a:extLst>
          </p:cNvPr>
          <p:cNvSpPr/>
          <p:nvPr/>
        </p:nvSpPr>
        <p:spPr bwMode="auto">
          <a:xfrm>
            <a:off x="4811139" y="238815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964A933-618B-4221-80DA-F959F962F204}"/>
              </a:ext>
            </a:extLst>
          </p:cNvPr>
          <p:cNvSpPr/>
          <p:nvPr/>
        </p:nvSpPr>
        <p:spPr bwMode="auto">
          <a:xfrm>
            <a:off x="4573808" y="1068393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44196839-F278-4F41-A20F-739DB3EC83A4}"/>
              </a:ext>
            </a:extLst>
          </p:cNvPr>
          <p:cNvSpPr/>
          <p:nvPr/>
        </p:nvSpPr>
        <p:spPr bwMode="auto">
          <a:xfrm>
            <a:off x="8283549" y="1068392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4BD5DCAF-3C1C-4B6A-ADF2-821CF011FD08}"/>
              </a:ext>
            </a:extLst>
          </p:cNvPr>
          <p:cNvSpPr/>
          <p:nvPr/>
        </p:nvSpPr>
        <p:spPr bwMode="auto">
          <a:xfrm>
            <a:off x="8531199" y="33760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0FD5A008-8EC6-4BCC-A5C7-8E78CE79327E}"/>
              </a:ext>
            </a:extLst>
          </p:cNvPr>
          <p:cNvSpPr/>
          <p:nvPr/>
        </p:nvSpPr>
        <p:spPr bwMode="auto">
          <a:xfrm>
            <a:off x="8520880" y="288232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CDA77414-E8FC-49FA-97DB-D57576405684}"/>
              </a:ext>
            </a:extLst>
          </p:cNvPr>
          <p:cNvSpPr/>
          <p:nvPr/>
        </p:nvSpPr>
        <p:spPr bwMode="auto">
          <a:xfrm>
            <a:off x="8531199" y="241483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75BA7A47-93EC-4D56-B5EE-AC42227AE22B}"/>
              </a:ext>
            </a:extLst>
          </p:cNvPr>
          <p:cNvSpPr/>
          <p:nvPr/>
        </p:nvSpPr>
        <p:spPr bwMode="auto">
          <a:xfrm>
            <a:off x="8531199" y="1927441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BFF1BD05-CC0D-4A85-B961-585FB406C487}"/>
              </a:ext>
            </a:extLst>
          </p:cNvPr>
          <p:cNvSpPr/>
          <p:nvPr/>
        </p:nvSpPr>
        <p:spPr bwMode="auto">
          <a:xfrm>
            <a:off x="8520880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B5A78-7875-4DD0-9899-630C4E9FE974}"/>
              </a:ext>
            </a:extLst>
          </p:cNvPr>
          <p:cNvSpPr txBox="1"/>
          <p:nvPr/>
        </p:nvSpPr>
        <p:spPr>
          <a:xfrm>
            <a:off x="3537852" y="151606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18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F6CD3-D64D-455D-9E49-DCE6BA659701}"/>
              </a:ext>
            </a:extLst>
          </p:cNvPr>
          <p:cNvSpPr txBox="1"/>
          <p:nvPr/>
        </p:nvSpPr>
        <p:spPr>
          <a:xfrm>
            <a:off x="3547377" y="1965707"/>
            <a:ext cx="7540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83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D4416-D289-4FB5-8AEF-64E3309287DA}"/>
              </a:ext>
            </a:extLst>
          </p:cNvPr>
          <p:cNvSpPr txBox="1"/>
          <p:nvPr/>
        </p:nvSpPr>
        <p:spPr>
          <a:xfrm>
            <a:off x="3537852" y="2453863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720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3EB402-B8C8-45A5-B2E3-E245BADA9EA4}"/>
              </a:ext>
            </a:extLst>
          </p:cNvPr>
          <p:cNvSpPr txBox="1"/>
          <p:nvPr/>
        </p:nvSpPr>
        <p:spPr>
          <a:xfrm>
            <a:off x="4893689" y="1055691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683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67C19D-B118-4437-8434-D146F16028EA}"/>
              </a:ext>
            </a:extLst>
          </p:cNvPr>
          <p:cNvSpPr txBox="1"/>
          <p:nvPr/>
        </p:nvSpPr>
        <p:spPr>
          <a:xfrm>
            <a:off x="8531199" y="1039819"/>
            <a:ext cx="26844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3BDB91-268F-4567-8C5C-2FDAAD1C86AF}"/>
              </a:ext>
            </a:extLst>
          </p:cNvPr>
          <p:cNvSpPr txBox="1"/>
          <p:nvPr/>
        </p:nvSpPr>
        <p:spPr>
          <a:xfrm>
            <a:off x="5088952" y="1420818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виртуальную приемную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A7A4DE-576C-4590-8485-9D6CE688D866}"/>
              </a:ext>
            </a:extLst>
          </p:cNvPr>
          <p:cNvSpPr txBox="1"/>
          <p:nvPr/>
        </p:nvSpPr>
        <p:spPr>
          <a:xfrm>
            <a:off x="5159350" y="2348801"/>
            <a:ext cx="205898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виртуальный офис предпринимателей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C26D6F-FFE4-4AA9-B699-FD8381EEEC4F}"/>
              </a:ext>
            </a:extLst>
          </p:cNvPr>
          <p:cNvSpPr txBox="1"/>
          <p:nvPr/>
        </p:nvSpPr>
        <p:spPr>
          <a:xfrm>
            <a:off x="5084087" y="2866415"/>
            <a:ext cx="22320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Генеральной Прокуратуры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4BFD72-2BFA-4D59-84CA-B05721D457DC}"/>
              </a:ext>
            </a:extLst>
          </p:cNvPr>
          <p:cNvSpPr txBox="1"/>
          <p:nvPr/>
        </p:nvSpPr>
        <p:spPr>
          <a:xfrm>
            <a:off x="7428802" y="151203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</a:rPr>
              <a:t>616</a:t>
            </a:r>
            <a:endParaRPr lang="uz-Cyrl-UZ" sz="12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B18FA2-A612-4F03-B508-3898D2B81143}"/>
              </a:ext>
            </a:extLst>
          </p:cNvPr>
          <p:cNvSpPr txBox="1"/>
          <p:nvPr/>
        </p:nvSpPr>
        <p:spPr>
          <a:xfrm>
            <a:off x="7409161" y="246840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C5481C-ACAB-4249-A8BE-2BAAD5225B4E}"/>
              </a:ext>
            </a:extLst>
          </p:cNvPr>
          <p:cNvSpPr txBox="1"/>
          <p:nvPr/>
        </p:nvSpPr>
        <p:spPr>
          <a:xfrm>
            <a:off x="7399735" y="2959584"/>
            <a:ext cx="77311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C48BB-197E-4DBB-A93B-7B8C60507DE6}"/>
              </a:ext>
            </a:extLst>
          </p:cNvPr>
          <p:cNvSpPr txBox="1"/>
          <p:nvPr/>
        </p:nvSpPr>
        <p:spPr>
          <a:xfrm>
            <a:off x="8376336" y="1360919"/>
            <a:ext cx="2929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Личные приемы Председателя, его заместителей, управляющих филиалов</a:t>
            </a:r>
            <a:endParaRPr lang="uz-Cyrl-UZ" sz="12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7645014-6BB8-456C-8788-77DC8CB8AE69}"/>
              </a:ext>
            </a:extLst>
          </p:cNvPr>
          <p:cNvSpPr txBox="1"/>
          <p:nvPr/>
        </p:nvSpPr>
        <p:spPr>
          <a:xfrm>
            <a:off x="8624861" y="1892070"/>
            <a:ext cx="25876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Устные обращения во время приема ответственных сотрудников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29608A-78DC-41C1-9F65-7D46EF822679}"/>
              </a:ext>
            </a:extLst>
          </p:cNvPr>
          <p:cNvSpPr txBox="1"/>
          <p:nvPr/>
        </p:nvSpPr>
        <p:spPr>
          <a:xfrm>
            <a:off x="8518639" y="2386285"/>
            <a:ext cx="26938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Федерации профсоюзов </a:t>
            </a:r>
            <a:r>
              <a:rPr lang="ru-RU" sz="1200" dirty="0" err="1"/>
              <a:t>РУз</a:t>
            </a:r>
            <a:r>
              <a:rPr lang="ru-RU" sz="1200" dirty="0"/>
              <a:t> по вопросам женщин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4BAB8-9955-42B7-A358-7014E26636FE}"/>
              </a:ext>
            </a:extLst>
          </p:cNvPr>
          <p:cNvSpPr txBox="1"/>
          <p:nvPr/>
        </p:nvSpPr>
        <p:spPr>
          <a:xfrm>
            <a:off x="8485416" y="2929799"/>
            <a:ext cx="28504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EA83D1-54A0-4808-AB8F-CAE82D411D24}"/>
              </a:ext>
            </a:extLst>
          </p:cNvPr>
          <p:cNvSpPr txBox="1"/>
          <p:nvPr/>
        </p:nvSpPr>
        <p:spPr>
          <a:xfrm>
            <a:off x="8692743" y="3416923"/>
            <a:ext cx="24368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Контакт центр Ипотека-банка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4A3E92-8219-43D6-A05A-D56012E5A7E5}"/>
              </a:ext>
            </a:extLst>
          </p:cNvPr>
          <p:cNvSpPr txBox="1"/>
          <p:nvPr/>
        </p:nvSpPr>
        <p:spPr>
          <a:xfrm>
            <a:off x="11088404" y="1479581"/>
            <a:ext cx="773113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CC2B1B-D26F-4A6F-96EE-04C504D99EF1}"/>
              </a:ext>
            </a:extLst>
          </p:cNvPr>
          <p:cNvSpPr txBox="1"/>
          <p:nvPr/>
        </p:nvSpPr>
        <p:spPr>
          <a:xfrm>
            <a:off x="11075962" y="1999249"/>
            <a:ext cx="7747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83B7F0-D53A-41BE-BF09-6EFE8B463467}"/>
              </a:ext>
            </a:extLst>
          </p:cNvPr>
          <p:cNvSpPr txBox="1"/>
          <p:nvPr/>
        </p:nvSpPr>
        <p:spPr>
          <a:xfrm>
            <a:off x="11069552" y="2443298"/>
            <a:ext cx="7731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456BAD-B836-4165-9E94-1C4A9F553ABC}"/>
              </a:ext>
            </a:extLst>
          </p:cNvPr>
          <p:cNvSpPr txBox="1"/>
          <p:nvPr/>
        </p:nvSpPr>
        <p:spPr>
          <a:xfrm>
            <a:off x="11086817" y="2897780"/>
            <a:ext cx="7747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78D765-A5E0-43F8-A573-2AE32153627B}"/>
              </a:ext>
            </a:extLst>
          </p:cNvPr>
          <p:cNvSpPr txBox="1"/>
          <p:nvPr/>
        </p:nvSpPr>
        <p:spPr>
          <a:xfrm>
            <a:off x="11112549" y="3411192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119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id="{71BF9DF6-E15D-45A3-9ED4-3D9DC4CB1710}"/>
              </a:ext>
            </a:extLst>
          </p:cNvPr>
          <p:cNvSpPr/>
          <p:nvPr/>
        </p:nvSpPr>
        <p:spPr>
          <a:xfrm>
            <a:off x="4586707" y="4170828"/>
            <a:ext cx="613964" cy="276999"/>
          </a:xfrm>
          <a:prstGeom prst="flowChartAlternateProcess">
            <a:avLst/>
          </a:prstGeom>
          <a:solidFill>
            <a:srgbClr val="0070C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48,5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id="{4C218416-A5BB-4706-BFBF-59638D9738F7}"/>
              </a:ext>
            </a:extLst>
          </p:cNvPr>
          <p:cNvSpPr/>
          <p:nvPr/>
        </p:nvSpPr>
        <p:spPr>
          <a:xfrm>
            <a:off x="4597375" y="4630991"/>
            <a:ext cx="602736" cy="272589"/>
          </a:xfrm>
          <a:prstGeom prst="flowChartAlternateProcess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36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id="{5D768A8A-D4C7-4F4B-8244-7733A474F235}"/>
              </a:ext>
            </a:extLst>
          </p:cNvPr>
          <p:cNvSpPr/>
          <p:nvPr/>
        </p:nvSpPr>
        <p:spPr>
          <a:xfrm>
            <a:off x="4598982" y="5083930"/>
            <a:ext cx="602736" cy="272589"/>
          </a:xfrm>
          <a:prstGeom prst="flowChartAlternateProcess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6,3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0" name="Блок-схема: альтернативный процесс 59">
            <a:extLst>
              <a:ext uri="{FF2B5EF4-FFF2-40B4-BE49-F238E27FC236}">
                <a16:creationId xmlns:a16="http://schemas.microsoft.com/office/drawing/2014/main" id="{9AFA1F5F-7B14-49CE-A9C3-DA924010988B}"/>
              </a:ext>
            </a:extLst>
          </p:cNvPr>
          <p:cNvSpPr/>
          <p:nvPr/>
        </p:nvSpPr>
        <p:spPr>
          <a:xfrm>
            <a:off x="4589558" y="5600409"/>
            <a:ext cx="608259" cy="272589"/>
          </a:xfrm>
          <a:prstGeom prst="flowChartAlternateProcess">
            <a:avLst/>
          </a:prstGeom>
          <a:solidFill>
            <a:srgbClr val="FF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0,8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CDCD4-5AAA-46A3-93FF-D6BB47636982}"/>
              </a:ext>
            </a:extLst>
          </p:cNvPr>
          <p:cNvSpPr txBox="1"/>
          <p:nvPr/>
        </p:nvSpPr>
        <p:spPr>
          <a:xfrm>
            <a:off x="5337550" y="4183445"/>
            <a:ext cx="2236787" cy="2769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даны разъяснения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044FCC0F-C25B-43C8-AD6E-91BD7D351964}"/>
              </a:ext>
            </a:extLst>
          </p:cNvPr>
          <p:cNvSpPr/>
          <p:nvPr/>
        </p:nvSpPr>
        <p:spPr>
          <a:xfrm>
            <a:off x="5343501" y="4602752"/>
            <a:ext cx="2328863" cy="276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были решены</a:t>
            </a:r>
            <a:endParaRPr lang="uz-Cyrl-UZ" sz="1200" b="1" dirty="0">
              <a:latin typeface="Squa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EA3CA982-F6EC-4121-81DF-19E86F921CA7}"/>
              </a:ext>
            </a:extLst>
          </p:cNvPr>
          <p:cNvSpPr/>
          <p:nvPr/>
        </p:nvSpPr>
        <p:spPr>
          <a:xfrm>
            <a:off x="5340923" y="5033081"/>
            <a:ext cx="2801611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Не были рассмотрены </a:t>
            </a:r>
            <a:b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(аноним, отзыв)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F4558BD-E86C-442C-BC0C-B4247AEB31A1}"/>
              </a:ext>
            </a:extLst>
          </p:cNvPr>
          <p:cNvSpPr/>
          <p:nvPr/>
        </p:nvSpPr>
        <p:spPr>
          <a:xfrm>
            <a:off x="5322668" y="5505872"/>
            <a:ext cx="2598138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Направлены по принадлежности в другие организации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177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2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D48BBA1-0AFE-448F-B028-4404C93707FD}"/>
              </a:ext>
            </a:extLst>
          </p:cNvPr>
          <p:cNvSpPr txBox="1"/>
          <p:nvPr/>
        </p:nvSpPr>
        <p:spPr>
          <a:xfrm>
            <a:off x="7413990" y="198364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71" name="Скругленный прямоугольник 10">
            <a:extLst>
              <a:ext uri="{FF2B5EF4-FFF2-40B4-BE49-F238E27FC236}">
                <a16:creationId xmlns:a16="http://schemas.microsoft.com/office/drawing/2014/main" id="{C8E18A16-4CDD-4AA9-9486-5CD345A02448}"/>
              </a:ext>
            </a:extLst>
          </p:cNvPr>
          <p:cNvSpPr/>
          <p:nvPr/>
        </p:nvSpPr>
        <p:spPr bwMode="auto">
          <a:xfrm>
            <a:off x="4811139" y="192458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9F7B2D5-4B36-4947-807C-C48B57419DD3}"/>
              </a:ext>
            </a:extLst>
          </p:cNvPr>
          <p:cNvSpPr txBox="1"/>
          <p:nvPr/>
        </p:nvSpPr>
        <p:spPr>
          <a:xfrm>
            <a:off x="5133656" y="1876010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Народные приемные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Блок-схема: альтернативный процесс 66">
            <a:extLst>
              <a:ext uri="{FF2B5EF4-FFF2-40B4-BE49-F238E27FC236}">
                <a16:creationId xmlns:a16="http://schemas.microsoft.com/office/drawing/2014/main" id="{9F28C3DA-4B2F-46CC-9101-73106A898236}"/>
              </a:ext>
            </a:extLst>
          </p:cNvPr>
          <p:cNvSpPr/>
          <p:nvPr/>
        </p:nvSpPr>
        <p:spPr>
          <a:xfrm>
            <a:off x="4589558" y="6112533"/>
            <a:ext cx="608259" cy="27258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8,4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2CA8D593-56BF-43E0-9ADA-B326A6DE7FE3}"/>
              </a:ext>
            </a:extLst>
          </p:cNvPr>
          <p:cNvSpPr/>
          <p:nvPr/>
        </p:nvSpPr>
        <p:spPr>
          <a:xfrm>
            <a:off x="5322668" y="6081863"/>
            <a:ext cx="2436812" cy="276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 рассмотрении</a:t>
            </a:r>
          </a:p>
        </p:txBody>
      </p:sp>
      <p:graphicFrame>
        <p:nvGraphicFramePr>
          <p:cNvPr id="69" name="Диаграмма 68">
            <a:extLst>
              <a:ext uri="{FF2B5EF4-FFF2-40B4-BE49-F238E27FC236}">
                <a16:creationId xmlns:a16="http://schemas.microsoft.com/office/drawing/2014/main" id="{CAB1946F-B5BE-4B0D-9F5C-F2240F0F25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346700"/>
              </p:ext>
            </p:extLst>
          </p:nvPr>
        </p:nvGraphicFramePr>
        <p:xfrm>
          <a:off x="448986" y="3162989"/>
          <a:ext cx="3892757" cy="372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908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1" grpId="0"/>
      <p:bldP spid="42" grpId="0"/>
      <p:bldP spid="44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61" grpId="0"/>
      <p:bldP spid="62" grpId="0"/>
      <p:bldP spid="63" grpId="0"/>
      <p:bldP spid="64" grpId="0"/>
      <p:bldP spid="70" grpId="0"/>
      <p:bldP spid="72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9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-74" y="1886174"/>
            <a:ext cx="12385450" cy="531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20475" y="55703"/>
            <a:ext cx="10151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Аналитическая информация по обращениям на 1 </a:t>
            </a:r>
            <a:r>
              <a:rPr lang="uz-Cyrl-UZ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апреля</a:t>
            </a:r>
            <a:r>
              <a:rPr lang="ru-RU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 2025 года, в разрезе направлений и продуктов</a:t>
            </a:r>
            <a:endParaRPr lang="ru-RU" sz="14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740030" y="6813260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3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C399685-11AF-414E-A826-13F63DD734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61752"/>
              </p:ext>
            </p:extLst>
          </p:nvPr>
        </p:nvGraphicFramePr>
        <p:xfrm>
          <a:off x="28117" y="4980306"/>
          <a:ext cx="12141130" cy="1932512"/>
        </p:xfrm>
        <a:graphic>
          <a:graphicData uri="http://schemas.openxmlformats.org/drawingml/2006/table">
            <a:tbl>
              <a:tblPr/>
              <a:tblGrid>
                <a:gridCol w="1169409">
                  <a:extLst>
                    <a:ext uri="{9D8B030D-6E8A-4147-A177-3AD203B41FA5}">
                      <a16:colId xmlns:a16="http://schemas.microsoft.com/office/drawing/2014/main" val="3100161539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958327715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1022951326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109462403"/>
                    </a:ext>
                  </a:extLst>
                </a:gridCol>
                <a:gridCol w="872286">
                  <a:extLst>
                    <a:ext uri="{9D8B030D-6E8A-4147-A177-3AD203B41FA5}">
                      <a16:colId xmlns:a16="http://schemas.microsoft.com/office/drawing/2014/main" val="1930737642"/>
                    </a:ext>
                  </a:extLst>
                </a:gridCol>
                <a:gridCol w="1112165">
                  <a:extLst>
                    <a:ext uri="{9D8B030D-6E8A-4147-A177-3AD203B41FA5}">
                      <a16:colId xmlns:a16="http://schemas.microsoft.com/office/drawing/2014/main" val="3298063556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00161404"/>
                    </a:ext>
                  </a:extLst>
                </a:gridCol>
                <a:gridCol w="1362948">
                  <a:extLst>
                    <a:ext uri="{9D8B030D-6E8A-4147-A177-3AD203B41FA5}">
                      <a16:colId xmlns:a16="http://schemas.microsoft.com/office/drawing/2014/main" val="2903016058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1364376162"/>
                    </a:ext>
                  </a:extLst>
                </a:gridCol>
                <a:gridCol w="1024936">
                  <a:extLst>
                    <a:ext uri="{9D8B030D-6E8A-4147-A177-3AD203B41FA5}">
                      <a16:colId xmlns:a16="http://schemas.microsoft.com/office/drawing/2014/main" val="2132194215"/>
                    </a:ext>
                  </a:extLst>
                </a:gridCol>
                <a:gridCol w="1103986">
                  <a:extLst>
                    <a:ext uri="{9D8B030D-6E8A-4147-A177-3AD203B41FA5}">
                      <a16:colId xmlns:a16="http://schemas.microsoft.com/office/drawing/2014/main" val="2620348938"/>
                    </a:ext>
                  </a:extLst>
                </a:gridCol>
                <a:gridCol w="915900">
                  <a:extLst>
                    <a:ext uri="{9D8B030D-6E8A-4147-A177-3AD203B41FA5}">
                      <a16:colId xmlns:a16="http://schemas.microsoft.com/office/drawing/2014/main" val="2407140716"/>
                    </a:ext>
                  </a:extLst>
                </a:gridCol>
              </a:tblGrid>
              <a:tr h="340793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Филиалы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735187"/>
                  </a:ext>
                </a:extLst>
              </a:tr>
              <a:tr h="9101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Потребитель-ский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Образователь-ный кредит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(розница):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вклады, качество обслуживания, выдача справок по счетам, другие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МСБ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Кассовые операции 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(международные денежные переводы, обмен валюты, наличные деньги)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 и трудоустройство 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(бухгалтерия, выдача справки по кредитам и  разные вопросы)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03338"/>
                  </a:ext>
                </a:extLst>
              </a:tr>
              <a:tr h="399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160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328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784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678474"/>
                  </a:ext>
                </a:extLst>
              </a:tr>
              <a:tr h="2823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20,4%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0,3%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10,2%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2,6%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41,8%</a:t>
                      </a:r>
                    </a:p>
                  </a:txBody>
                  <a:tcPr marL="7416" marR="7416" marT="74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84177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3D8C58-8920-4CCF-AA2D-3DBC2B44F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460393"/>
              </p:ext>
            </p:extLst>
          </p:nvPr>
        </p:nvGraphicFramePr>
        <p:xfrm>
          <a:off x="30963" y="584756"/>
          <a:ext cx="12138289" cy="4351840"/>
        </p:xfrm>
        <a:graphic>
          <a:graphicData uri="http://schemas.openxmlformats.org/drawingml/2006/table">
            <a:tbl>
              <a:tblPr/>
              <a:tblGrid>
                <a:gridCol w="876609">
                  <a:extLst>
                    <a:ext uri="{9D8B030D-6E8A-4147-A177-3AD203B41FA5}">
                      <a16:colId xmlns:a16="http://schemas.microsoft.com/office/drawing/2014/main" val="2538836575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619165248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8806460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440983211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415879993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91986285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73620622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16105191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03711297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4251554326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99286195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030298740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597473000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57151348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94443261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81771249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186240251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072924305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907937217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566912085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810429615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591119270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1428770016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4267227990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53029589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79657691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2873304700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4054097442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4126339924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225918294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289955678"/>
                    </a:ext>
                  </a:extLst>
                </a:gridCol>
                <a:gridCol w="363280">
                  <a:extLst>
                    <a:ext uri="{9D8B030D-6E8A-4147-A177-3AD203B41FA5}">
                      <a16:colId xmlns:a16="http://schemas.microsoft.com/office/drawing/2014/main" val="3988372983"/>
                    </a:ext>
                  </a:extLst>
                </a:gridCol>
              </a:tblGrid>
              <a:tr h="251198"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Головной офис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798641"/>
                  </a:ext>
                </a:extLst>
              </a:tr>
              <a:tr h="61102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375" marR="5375" marT="537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розничного бизнеса и МСБ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проблемными активами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Операционный блок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корпоратив-ного банкинга и рыночных продуктов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информационной и банковской безопасности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управлению персоналом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комплаенса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корпора-тивного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управления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подразделения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поступившие в ГО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001733"/>
                  </a:ext>
                </a:extLst>
              </a:tr>
              <a:tr h="15479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розничного бизнеса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досудебного взыскания розничной задолженности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судебного взыскания розничной задолженности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взыскания корпоративных кредитов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кредитной администрации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ведения клиентских операций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SWIFT операций и мониторинга внешнеторговых операций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работе с крупными компаниями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работе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региональными компаниями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государственных </a:t>
                      </a:r>
                      <a:b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Исполнительный аппарат банка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011704"/>
                  </a:ext>
                </a:extLst>
              </a:tr>
              <a:tr h="1391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Розничные кредиты (онлайн, микрозайм)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Образовательный кредит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Авто кредиты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МСБ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Филиальная сеть (кассовые операции)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 картам и банкоматам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Излишне или неправильно снятые розничные кредиты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вкладам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Платежи по кредиту и условия договора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(розничный)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Досудебное взыскания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Судебное взыскания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Взыскания корпоративных кредитов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Кредитная история и снятия запрета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Бухгалтерия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Экспорт-импорт операции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Крупные компании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Региональные компании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с онлайн микрозаймами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по </a:t>
                      </a:r>
                      <a:b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пластиковым картам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Запросы по счетам и операциям клиентов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Трудоустройство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Обращения сотрудников банка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(выдача справок и др.)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Санкции и запреты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Гос.программы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Личные приемы и другие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вопросы (единичные)</a:t>
                      </a:r>
                    </a:p>
                  </a:txBody>
                  <a:tcPr marL="5375" marR="5375" marT="537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38967"/>
                  </a:ext>
                </a:extLst>
              </a:tr>
              <a:tr h="285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861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72005"/>
                  </a:ext>
                </a:extLst>
              </a:tr>
              <a:tr h="2647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7,4%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1,2%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3,0%</a:t>
                      </a:r>
                    </a:p>
                  </a:txBody>
                  <a:tcPr marL="5375" marR="5375" marT="53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671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968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5669</TotalTime>
  <Words>715</Words>
  <Application>Microsoft Office PowerPoint</Application>
  <PresentationFormat>Произвольный</PresentationFormat>
  <Paragraphs>234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Squad</vt:lpstr>
      <vt:lpstr>Squad Bold</vt:lpstr>
      <vt:lpstr>Squad Heavy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Umarjon M. Ziyaev</cp:lastModifiedBy>
  <cp:revision>468</cp:revision>
  <cp:lastPrinted>2024-09-09T13:02:27Z</cp:lastPrinted>
  <dcterms:created xsi:type="dcterms:W3CDTF">2024-01-24T12:07:17Z</dcterms:created>
  <dcterms:modified xsi:type="dcterms:W3CDTF">2025-04-11T04:18:29Z</dcterms:modified>
</cp:coreProperties>
</file>