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39813-3EC4-4020-83B7-292E8254623B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3EF33-51AD-4FD7-B67C-E85E19D74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53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3EF33-51AD-4FD7-B67C-E85E19D7405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73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56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71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404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386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9590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3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338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49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83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56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61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42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8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59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82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57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81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ipotekabank.uz/en/business/acquiring/qr-code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3748" y="137062"/>
            <a:ext cx="10166350" cy="413827"/>
          </a:xfrm>
        </p:spPr>
        <p:txBody>
          <a:bodyPr>
            <a:no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Instructions for JSCIB "Ipoteka-Bank" Clients on </a:t>
            </a:r>
            <a:r>
              <a:rPr lang="en-US" sz="2000" dirty="0" err="1">
                <a:solidFill>
                  <a:schemeClr val="tx1"/>
                </a:solidFill>
              </a:rPr>
              <a:t>UzQR</a:t>
            </a:r>
            <a:r>
              <a:rPr lang="en-US" sz="2000" dirty="0">
                <a:solidFill>
                  <a:schemeClr val="tx1"/>
                </a:solidFill>
              </a:rPr>
              <a:t> Registration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4200" y="1003301"/>
            <a:ext cx="10566399" cy="914400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en-US" sz="1200" dirty="0"/>
              <a:t> To register a QR code, the client of JSCIB "Ipoteka-Bank" logs into the Internet Banking system using their username and EDS (Electronic Digital Signature). Upon logging in, a table of functions appears. One of the functions is </a:t>
            </a:r>
            <a:r>
              <a:rPr lang="en-US" sz="1200" b="1" dirty="0"/>
              <a:t>“</a:t>
            </a:r>
            <a:r>
              <a:rPr lang="en-US" sz="1200" b="1" dirty="0" err="1"/>
              <a:t>РегистрацияQR</a:t>
            </a:r>
            <a:r>
              <a:rPr lang="en-US" sz="1200" b="1" dirty="0"/>
              <a:t>”</a:t>
            </a:r>
            <a:r>
              <a:rPr lang="en-US" sz="1200" dirty="0"/>
              <a:t> (QR Registration), which can be accessed by clicking the </a:t>
            </a:r>
            <a:r>
              <a:rPr lang="en-US" sz="1200" b="1" dirty="0"/>
              <a:t>“</a:t>
            </a:r>
            <a:r>
              <a:rPr lang="en-US" sz="1200" b="1" dirty="0" err="1"/>
              <a:t>Сервис</a:t>
            </a:r>
            <a:r>
              <a:rPr lang="en-US" sz="1200" b="1" dirty="0"/>
              <a:t>”</a:t>
            </a:r>
            <a:r>
              <a:rPr lang="en-US" sz="1200" dirty="0"/>
              <a:t> (Service) button.</a:t>
            </a:r>
          </a:p>
          <a:p>
            <a:pPr algn="l"/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25" y="2222502"/>
            <a:ext cx="11102197" cy="4485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829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0230" y="130174"/>
            <a:ext cx="11266098" cy="403645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QR Code Table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4051" y="1164565"/>
            <a:ext cx="10483850" cy="975385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en-US" sz="1200" dirty="0"/>
              <a:t> When selecting the “</a:t>
            </a:r>
            <a:r>
              <a:rPr lang="ru-RU" sz="1200" dirty="0"/>
              <a:t>Регистрация </a:t>
            </a:r>
            <a:r>
              <a:rPr lang="en-US" sz="1200" dirty="0"/>
              <a:t>QR” function, a table with QR codes opens. The </a:t>
            </a:r>
            <a:r>
              <a:rPr lang="en-US" sz="1200" b="1" dirty="0"/>
              <a:t>“</a:t>
            </a:r>
            <a:r>
              <a:rPr lang="ru-RU" sz="1200" b="1" dirty="0"/>
              <a:t>Детали”</a:t>
            </a:r>
            <a:r>
              <a:rPr lang="ru-RU" sz="1200" dirty="0"/>
              <a:t> (</a:t>
            </a:r>
            <a:r>
              <a:rPr lang="en-US" sz="1200" dirty="0"/>
              <a:t>Details) button allows viewing data for previously registered QR codes. The </a:t>
            </a:r>
            <a:r>
              <a:rPr lang="en-US" sz="1200" b="1" dirty="0"/>
              <a:t>“</a:t>
            </a:r>
            <a:r>
              <a:rPr lang="ru-RU" sz="1200" b="1" dirty="0"/>
              <a:t>Добавить”</a:t>
            </a:r>
            <a:r>
              <a:rPr lang="ru-RU" sz="1200" dirty="0"/>
              <a:t> (</a:t>
            </a:r>
            <a:r>
              <a:rPr lang="en-US" sz="1200" dirty="0"/>
              <a:t>Add) button opens a table with blank cells to fill in the data required to open a new QR code.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4451" y="2708276"/>
            <a:ext cx="916305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574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5" y="115016"/>
            <a:ext cx="11266098" cy="408080"/>
          </a:xfrm>
        </p:spPr>
        <p:txBody>
          <a:bodyPr>
            <a:no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New QR Code Registration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701" y="622300"/>
            <a:ext cx="10427944" cy="1398128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en-US" sz="1200" dirty="0"/>
              <a:t> In the registration table for a new QR code, which opens after clicking the “</a:t>
            </a:r>
            <a:r>
              <a:rPr lang="en-US" sz="1200" dirty="0" err="1"/>
              <a:t>Добавить</a:t>
            </a:r>
            <a:r>
              <a:rPr lang="en-US" sz="1200" dirty="0"/>
              <a:t>” button, there are drop-down selection cells and fillable cells (cells marked with an asterisk </a:t>
            </a:r>
            <a:r>
              <a:rPr lang="en-US" dirty="0"/>
              <a:t>*</a:t>
            </a:r>
            <a:r>
              <a:rPr lang="en-US" sz="1200" dirty="0"/>
              <a:t> are mandatory). In the </a:t>
            </a:r>
            <a:r>
              <a:rPr lang="en-US" sz="1200" b="1" dirty="0"/>
              <a:t>“</a:t>
            </a:r>
            <a:r>
              <a:rPr lang="en-US" sz="1200" b="1" dirty="0" err="1"/>
              <a:t>Телефон</a:t>
            </a:r>
            <a:r>
              <a:rPr lang="en-US" sz="1200" b="1" dirty="0"/>
              <a:t>”</a:t>
            </a:r>
            <a:r>
              <a:rPr lang="en-US" sz="1200" dirty="0"/>
              <a:t> (Phone) cell, specify the phone number where notifications about successful incoming payments from plastic cards will be sent. In the </a:t>
            </a:r>
            <a:r>
              <a:rPr lang="en-US" sz="1200" b="1" dirty="0"/>
              <a:t>“</a:t>
            </a:r>
            <a:r>
              <a:rPr lang="en-US" sz="1200" b="1" dirty="0" err="1"/>
              <a:t>Код</a:t>
            </a:r>
            <a:r>
              <a:rPr lang="en-US" sz="1200" b="1" dirty="0"/>
              <a:t> </a:t>
            </a:r>
            <a:r>
              <a:rPr lang="en-US" sz="1200" b="1" dirty="0" err="1"/>
              <a:t>товара</a:t>
            </a:r>
            <a:r>
              <a:rPr lang="en-US" sz="1200" b="1" dirty="0"/>
              <a:t>/</a:t>
            </a:r>
            <a:r>
              <a:rPr lang="en-US" sz="1200" b="1" dirty="0" err="1"/>
              <a:t>услуги</a:t>
            </a:r>
            <a:r>
              <a:rPr lang="en-US" sz="1200" b="1" dirty="0"/>
              <a:t>”</a:t>
            </a:r>
            <a:r>
              <a:rPr lang="en-US" sz="1200" dirty="0"/>
              <a:t> (Product/Service Code) cell, the transit account 23520 (a special account designed for </a:t>
            </a:r>
            <a:r>
              <a:rPr lang="en-US" sz="1200" dirty="0" err="1"/>
              <a:t>UzQR</a:t>
            </a:r>
            <a:r>
              <a:rPr lang="en-US" sz="1200" dirty="0"/>
              <a:t>) must be entered. </a:t>
            </a:r>
            <a:r>
              <a:rPr lang="en-US" sz="1200" b="1" dirty="0"/>
              <a:t>“</a:t>
            </a:r>
            <a:r>
              <a:rPr lang="en-US" sz="1200" b="1" dirty="0" err="1"/>
              <a:t>Лицевой</a:t>
            </a:r>
            <a:r>
              <a:rPr lang="en-US" sz="1200" b="1" dirty="0"/>
              <a:t> </a:t>
            </a:r>
            <a:r>
              <a:rPr lang="en-US" sz="1200" b="1" dirty="0" err="1"/>
              <a:t>счёт</a:t>
            </a:r>
            <a:r>
              <a:rPr lang="en-US" sz="1200" b="1" dirty="0"/>
              <a:t>”</a:t>
            </a:r>
            <a:r>
              <a:rPr lang="en-US" sz="1200" dirty="0"/>
              <a:t> (Current/Settlement Account) is the account where revenues will be transferred from account 23520. Also, prior to registering a new QR code, you must review the Public Offer (</a:t>
            </a:r>
            <a:r>
              <a:rPr lang="en-US" sz="1200" b="1" dirty="0"/>
              <a:t>“</a:t>
            </a:r>
            <a:r>
              <a:rPr lang="en-US" sz="1200" b="1" dirty="0" err="1"/>
              <a:t>Публичная</a:t>
            </a:r>
            <a:r>
              <a:rPr lang="en-US" sz="1200" b="1" dirty="0"/>
              <a:t> </a:t>
            </a:r>
            <a:r>
              <a:rPr lang="en-US" sz="1200" b="1" dirty="0" err="1"/>
              <a:t>оферта</a:t>
            </a:r>
            <a:r>
              <a:rPr lang="en-US" sz="1200" b="1" dirty="0"/>
              <a:t>”</a:t>
            </a:r>
            <a:r>
              <a:rPr lang="en-US" sz="1200" dirty="0"/>
              <a:t>), which opens and is saved within this QR code for further viewing.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4323" y="2218837"/>
            <a:ext cx="10427943" cy="450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36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5" y="38459"/>
            <a:ext cx="11266098" cy="408317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New QR Code Registration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1351" y="546100"/>
            <a:ext cx="10521950" cy="1381664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en-US" sz="1200" dirty="0"/>
              <a:t> If the client is registering a QR code for the first time, the </a:t>
            </a:r>
            <a:r>
              <a:rPr lang="en-US" sz="1200" b="1" dirty="0"/>
              <a:t>“</a:t>
            </a:r>
            <a:r>
              <a:rPr lang="en-US" sz="1200" b="1" dirty="0" err="1"/>
              <a:t>Счёт</a:t>
            </a:r>
            <a:r>
              <a:rPr lang="en-US" sz="1200" b="1" dirty="0"/>
              <a:t> </a:t>
            </a:r>
            <a:r>
              <a:rPr lang="en-US" sz="1200" b="1" dirty="0" err="1"/>
              <a:t>транзит</a:t>
            </a:r>
            <a:r>
              <a:rPr lang="en-US" sz="1200" b="1" dirty="0"/>
              <a:t>”</a:t>
            </a:r>
            <a:r>
              <a:rPr lang="en-US" sz="1200" dirty="0"/>
              <a:t> (Transit Account) cell must be filled out in the following format: 23520000_НИББД001. If it is the second time: 23520000_НИББД002, and so on. Upon clicking the </a:t>
            </a:r>
            <a:r>
              <a:rPr lang="en-US" sz="1200" b="1" dirty="0"/>
              <a:t>“</a:t>
            </a:r>
            <a:r>
              <a:rPr lang="en-US" sz="1200" b="1" dirty="0" err="1"/>
              <a:t>Регистрировать</a:t>
            </a:r>
            <a:r>
              <a:rPr lang="en-US" sz="1200" b="1" dirty="0"/>
              <a:t>”</a:t>
            </a:r>
            <a:r>
              <a:rPr lang="en-US" sz="1200" dirty="0"/>
              <a:t> (Register) button, a message showing the correct 23520 transit account will appear. You need to copy it, paste it into the “</a:t>
            </a:r>
            <a:r>
              <a:rPr lang="en-US" sz="1200" dirty="0" err="1"/>
              <a:t>Счёт</a:t>
            </a:r>
            <a:r>
              <a:rPr lang="en-US" sz="1200" dirty="0"/>
              <a:t> </a:t>
            </a:r>
            <a:r>
              <a:rPr lang="en-US" sz="1200" dirty="0" err="1"/>
              <a:t>транзит</a:t>
            </a:r>
            <a:r>
              <a:rPr lang="en-US" sz="1200" dirty="0"/>
              <a:t>” cell, and then click the “</a:t>
            </a:r>
            <a:r>
              <a:rPr lang="en-US" sz="1200" dirty="0" err="1"/>
              <a:t>Регистрировать</a:t>
            </a:r>
            <a:r>
              <a:rPr lang="en-US" sz="1200" dirty="0"/>
              <a:t>” button again.</a:t>
            </a:r>
          </a:p>
          <a:p>
            <a:pPr algn="l"/>
            <a:r>
              <a:rPr lang="en-US" sz="1200" b="1" dirty="0"/>
              <a:t>Note:</a:t>
            </a:r>
            <a:r>
              <a:rPr lang="en-US" sz="1200" dirty="0"/>
              <a:t> The 23520 transit account is opened through the NIBBD (National Information Database of Bank Depositors), so the QR code registration process may take some time.</a:t>
            </a:r>
          </a:p>
          <a:p>
            <a:pPr algn="l"/>
            <a:endParaRPr lang="ru-RU" sz="1200" i="1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4323" y="2126411"/>
            <a:ext cx="10427943" cy="460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78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7" y="0"/>
            <a:ext cx="11266098" cy="422694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QR Code Assignment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1486" y="422695"/>
            <a:ext cx="10589763" cy="1642325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en-US" sz="1200" dirty="0"/>
              <a:t>After filling out the New QR Code Registration table and receiving a success message upon clicking the </a:t>
            </a:r>
            <a:r>
              <a:rPr lang="en-US" sz="1200" b="1" dirty="0"/>
              <a:t>“</a:t>
            </a:r>
            <a:r>
              <a:rPr lang="en-US" sz="1200" b="1" dirty="0" err="1"/>
              <a:t>Регистрировать</a:t>
            </a:r>
            <a:r>
              <a:rPr lang="en-US" sz="1200" b="1" dirty="0"/>
              <a:t>”</a:t>
            </a:r>
            <a:r>
              <a:rPr lang="en-US" sz="1200" dirty="0"/>
              <a:t> button, an image will appear in the bottom right corner of the table—this is the QR code assigned to this client.</a:t>
            </a:r>
            <a:endParaRPr lang="ru-RU" sz="1200" b="1" dirty="0">
              <a:solidFill>
                <a:schemeClr val="tx1"/>
              </a:solidFill>
            </a:endParaRPr>
          </a:p>
          <a:p>
            <a:pPr algn="ctr"/>
            <a:r>
              <a:rPr lang="en-US" sz="1400" dirty="0"/>
              <a:t>Next Steps:</a:t>
            </a:r>
            <a:r>
              <a:rPr lang="ru-RU" sz="1400" dirty="0"/>
              <a:t> </a:t>
            </a:r>
            <a:r>
              <a:rPr lang="en-US" sz="1600" b="1" dirty="0">
                <a:solidFill>
                  <a:srgbClr val="92D050"/>
                </a:solidFill>
              </a:rPr>
              <a:t>1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/>
              <a:t>You need to download the QR code image.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2130" y="2172571"/>
            <a:ext cx="9552331" cy="45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5DDD98-00ED-E021-6BE2-362FE1459DE0}"/>
              </a:ext>
            </a:extLst>
          </p:cNvPr>
          <p:cNvSpPr/>
          <p:nvPr/>
        </p:nvSpPr>
        <p:spPr>
          <a:xfrm>
            <a:off x="8867775" y="5615581"/>
            <a:ext cx="628650" cy="8197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лево 8">
            <a:extLst>
              <a:ext uri="{FF2B5EF4-FFF2-40B4-BE49-F238E27FC236}">
                <a16:creationId xmlns:a16="http://schemas.microsoft.com/office/drawing/2014/main" id="{D208EB02-796D-A755-B1A0-74938224FBC7}"/>
              </a:ext>
            </a:extLst>
          </p:cNvPr>
          <p:cNvSpPr/>
          <p:nvPr/>
        </p:nvSpPr>
        <p:spPr>
          <a:xfrm>
            <a:off x="9575800" y="5904793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63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9F4A4-E353-0638-E15E-ACA95BD1C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578282-1049-C818-2537-8559D8156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1118" y="422695"/>
            <a:ext cx="10589763" cy="1182215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rgbClr val="92D050"/>
                </a:solidFill>
              </a:rPr>
              <a:t>2</a:t>
            </a:r>
            <a:r>
              <a:rPr lang="ru-RU" sz="1400" dirty="0">
                <a:solidFill>
                  <a:srgbClr val="92D050"/>
                </a:solidFill>
              </a:rPr>
              <a:t>. </a:t>
            </a:r>
            <a:r>
              <a:rPr lang="en-US" sz="1400" dirty="0"/>
              <a:t>Go to the official </a:t>
            </a:r>
            <a:r>
              <a:rPr lang="en-US" sz="1400" dirty="0">
                <a:hlinkClick r:id="rId2"/>
              </a:rPr>
              <a:t>Ipoteka Bank </a:t>
            </a:r>
            <a:r>
              <a:rPr lang="en-US" sz="1400" dirty="0"/>
              <a:t>website and download the file named </a:t>
            </a:r>
            <a:r>
              <a:rPr lang="en-US" sz="1400" b="1" dirty="0"/>
              <a:t>“</a:t>
            </a:r>
            <a:r>
              <a:rPr lang="en-US" sz="1400" b="1" dirty="0" err="1"/>
              <a:t>Шаблон</a:t>
            </a:r>
            <a:r>
              <a:rPr lang="en-US" sz="1400" b="1" dirty="0"/>
              <a:t>”</a:t>
            </a:r>
            <a:r>
              <a:rPr lang="en-US" sz="1400" dirty="0"/>
              <a:t> (Template). This template is approved by the Central Bank.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1764D1-FD51-559F-4490-8D0B85111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840" y="1972680"/>
            <a:ext cx="9964317" cy="398145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7A6EFF3-CCEF-201B-7E4E-9488C3E8B897}"/>
              </a:ext>
            </a:extLst>
          </p:cNvPr>
          <p:cNvSpPr/>
          <p:nvPr/>
        </p:nvSpPr>
        <p:spPr>
          <a:xfrm>
            <a:off x="1520190" y="3754755"/>
            <a:ext cx="951229" cy="701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: влево 10">
            <a:extLst>
              <a:ext uri="{FF2B5EF4-FFF2-40B4-BE49-F238E27FC236}">
                <a16:creationId xmlns:a16="http://schemas.microsoft.com/office/drawing/2014/main" id="{09A87859-14D0-57EC-A0BE-54B0D7715857}"/>
              </a:ext>
            </a:extLst>
          </p:cNvPr>
          <p:cNvSpPr/>
          <p:nvPr/>
        </p:nvSpPr>
        <p:spPr>
          <a:xfrm>
            <a:off x="2608580" y="4042752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303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A1825-5A29-1A59-4C17-3D2F53F0F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F4469E-6D62-49FF-92B4-36AA06A97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199" y="87414"/>
            <a:ext cx="3029454" cy="369785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rgbClr val="92D050"/>
                </a:solidFill>
              </a:rPr>
              <a:t>3</a:t>
            </a:r>
            <a:r>
              <a:rPr lang="ru-RU" sz="1400" dirty="0">
                <a:solidFill>
                  <a:schemeClr val="tx1"/>
                </a:solidFill>
              </a:rPr>
              <a:t>. </a:t>
            </a:r>
            <a:r>
              <a:rPr lang="en-US" sz="1400" dirty="0"/>
              <a:t>Open the downloaded file.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F977E51-4F8B-9E98-359C-F66F31FD1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199" y="549645"/>
            <a:ext cx="3934374" cy="2038635"/>
          </a:xfrm>
          <a:prstGeom prst="rect">
            <a:avLst/>
          </a:prstGeom>
        </p:spPr>
      </p:pic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DC715567-CF59-0248-0352-AC454BC74C20}"/>
              </a:ext>
            </a:extLst>
          </p:cNvPr>
          <p:cNvSpPr txBox="1">
            <a:spLocks/>
          </p:cNvSpPr>
          <p:nvPr/>
        </p:nvSpPr>
        <p:spPr>
          <a:xfrm>
            <a:off x="5227319" y="51697"/>
            <a:ext cx="6035041" cy="698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>
                <a:solidFill>
                  <a:srgbClr val="92D050"/>
                </a:solidFill>
              </a:rPr>
              <a:t>4</a:t>
            </a:r>
            <a:r>
              <a:rPr lang="en-US" sz="1400" dirty="0"/>
              <a:t>. In the center of the template, there is a specially designated space for the QR code previously downloaded from the internet banking platform. Click the </a:t>
            </a:r>
            <a:r>
              <a:rPr lang="en-US" sz="1400" b="1" dirty="0"/>
              <a:t>“</a:t>
            </a:r>
            <a:r>
              <a:rPr lang="en-US" sz="1400" b="1" dirty="0" err="1"/>
              <a:t>Вставить</a:t>
            </a:r>
            <a:r>
              <a:rPr lang="en-US" sz="1400" b="1" dirty="0"/>
              <a:t> </a:t>
            </a:r>
            <a:r>
              <a:rPr lang="en-US" sz="1400" b="1" dirty="0" err="1"/>
              <a:t>изображение</a:t>
            </a:r>
            <a:r>
              <a:rPr lang="en-US" sz="1400" b="1" dirty="0"/>
              <a:t>”</a:t>
            </a:r>
            <a:r>
              <a:rPr lang="en-US" sz="1400" dirty="0"/>
              <a:t> (Insert Image) button and upload your QR code.</a:t>
            </a:r>
            <a:endParaRPr lang="en-US" sz="1050" b="1" i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3A7780D-7B6F-3032-5D03-312B37BDB84E}"/>
              </a:ext>
            </a:extLst>
          </p:cNvPr>
          <p:cNvSpPr/>
          <p:nvPr/>
        </p:nvSpPr>
        <p:spPr>
          <a:xfrm>
            <a:off x="2415540" y="2308505"/>
            <a:ext cx="1112520" cy="3079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: влево 22">
            <a:extLst>
              <a:ext uri="{FF2B5EF4-FFF2-40B4-BE49-F238E27FC236}">
                <a16:creationId xmlns:a16="http://schemas.microsoft.com/office/drawing/2014/main" id="{DF0080D7-059C-DAC2-C5D4-F48305598327}"/>
              </a:ext>
            </a:extLst>
          </p:cNvPr>
          <p:cNvSpPr/>
          <p:nvPr/>
        </p:nvSpPr>
        <p:spPr>
          <a:xfrm>
            <a:off x="3706516" y="2326625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A214774E-EC39-F4CD-967D-A2F76ACFE9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188" y="813377"/>
            <a:ext cx="2691329" cy="3026495"/>
          </a:xfrm>
          <a:prstGeom prst="rect">
            <a:avLst/>
          </a:prstGeom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B920EBDB-35EA-6D3B-4426-1DF8476EA7DD}"/>
              </a:ext>
            </a:extLst>
          </p:cNvPr>
          <p:cNvSpPr/>
          <p:nvPr/>
        </p:nvSpPr>
        <p:spPr>
          <a:xfrm>
            <a:off x="5860512" y="2634916"/>
            <a:ext cx="1630680" cy="3079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: влево 26">
            <a:extLst>
              <a:ext uri="{FF2B5EF4-FFF2-40B4-BE49-F238E27FC236}">
                <a16:creationId xmlns:a16="http://schemas.microsoft.com/office/drawing/2014/main" id="{7E2D4D15-699A-B101-6E1B-BA47FB1DEEB4}"/>
              </a:ext>
            </a:extLst>
          </p:cNvPr>
          <p:cNvSpPr/>
          <p:nvPr/>
        </p:nvSpPr>
        <p:spPr>
          <a:xfrm rot="5400000">
            <a:off x="6360089" y="3218952"/>
            <a:ext cx="631525" cy="20574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A6787173-C612-0D54-0F33-92B925CDC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99" y="5557848"/>
            <a:ext cx="4885561" cy="861062"/>
          </a:xfrm>
          <a:prstGeom prst="rect">
            <a:avLst/>
          </a:prstGeom>
        </p:spPr>
      </p:pic>
      <p:sp>
        <p:nvSpPr>
          <p:cNvPr id="30" name="Подзаголовок 2">
            <a:extLst>
              <a:ext uri="{FF2B5EF4-FFF2-40B4-BE49-F238E27FC236}">
                <a16:creationId xmlns:a16="http://schemas.microsoft.com/office/drawing/2014/main" id="{D0D9C645-672C-0EA4-E182-8F581DC92F6C}"/>
              </a:ext>
            </a:extLst>
          </p:cNvPr>
          <p:cNvSpPr txBox="1">
            <a:spLocks/>
          </p:cNvSpPr>
          <p:nvPr/>
        </p:nvSpPr>
        <p:spPr>
          <a:xfrm>
            <a:off x="814199" y="4601198"/>
            <a:ext cx="4885561" cy="90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b="1" dirty="0">
                <a:solidFill>
                  <a:srgbClr val="92D050"/>
                </a:solidFill>
              </a:rPr>
              <a:t>5</a:t>
            </a:r>
            <a:r>
              <a:rPr lang="en-US" sz="1400" dirty="0"/>
              <a:t>. Below the QR code, there is a designated field for the organization's name, which must be filled out (Example: </a:t>
            </a:r>
            <a:r>
              <a:rPr lang="en-US" sz="1400" i="1" dirty="0"/>
              <a:t>OOO Super Market</a:t>
            </a:r>
            <a:r>
              <a:rPr lang="en-US" sz="1400" dirty="0"/>
              <a:t>).</a:t>
            </a:r>
            <a:endParaRPr lang="en-US" sz="1050" b="1" i="1" dirty="0">
              <a:solidFill>
                <a:schemeClr val="tx1"/>
              </a:solidFill>
            </a:endParaRPr>
          </a:p>
        </p:txBody>
      </p:sp>
      <p:sp>
        <p:nvSpPr>
          <p:cNvPr id="31" name="Подзаголовок 2">
            <a:extLst>
              <a:ext uri="{FF2B5EF4-FFF2-40B4-BE49-F238E27FC236}">
                <a16:creationId xmlns:a16="http://schemas.microsoft.com/office/drawing/2014/main" id="{AD48A303-8B02-73D0-445B-CAEBFD565910}"/>
              </a:ext>
            </a:extLst>
          </p:cNvPr>
          <p:cNvSpPr txBox="1">
            <a:spLocks/>
          </p:cNvSpPr>
          <p:nvPr/>
        </p:nvSpPr>
        <p:spPr>
          <a:xfrm>
            <a:off x="6492242" y="4565849"/>
            <a:ext cx="3627117" cy="10135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b="1" dirty="0">
                <a:solidFill>
                  <a:srgbClr val="92D050"/>
                </a:solidFill>
              </a:rPr>
              <a:t>6</a:t>
            </a:r>
            <a:r>
              <a:rPr lang="en-US" sz="1400" dirty="0"/>
              <a:t>. Save the completed file and print it using a color printer.</a:t>
            </a:r>
            <a:endParaRPr lang="en-US" sz="105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109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2951" y="159804"/>
            <a:ext cx="11266098" cy="40501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Expected result / How the final result should look: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6448A31-B432-CC19-EAF5-E6D34D801F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136" y="693636"/>
            <a:ext cx="4185727" cy="600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2846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633</Words>
  <Application>Microsoft Office PowerPoint</Application>
  <PresentationFormat>Широкоэкранный</PresentationFormat>
  <Paragraphs>19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Аспект</vt:lpstr>
      <vt:lpstr>Instructions for JSCIB "Ipoteka-Bank" Clients on UzQR Registration</vt:lpstr>
      <vt:lpstr>QR Code Table</vt:lpstr>
      <vt:lpstr>New QR Code Registration</vt:lpstr>
      <vt:lpstr>New QR Code Registration</vt:lpstr>
      <vt:lpstr>QR Code Assignment</vt:lpstr>
      <vt:lpstr>Презентация PowerPoint</vt:lpstr>
      <vt:lpstr>Презентация PowerPoint</vt:lpstr>
      <vt:lpstr>Expected result / How the final result should look: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Stanislav Xon</dc:creator>
  <cp:lastModifiedBy>Ismoilkhuja KH. Khikmatullaev</cp:lastModifiedBy>
  <cp:revision>3</cp:revision>
  <dcterms:created xsi:type="dcterms:W3CDTF">2019-02-12T04:26:25Z</dcterms:created>
  <dcterms:modified xsi:type="dcterms:W3CDTF">2026-06-25T09:29:43Z</dcterms:modified>
</cp:coreProperties>
</file>